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4" r:id="rId8"/>
    <p:sldId id="265" r:id="rId9"/>
    <p:sldId id="266" r:id="rId10"/>
    <p:sldId id="263" r:id="rId11"/>
    <p:sldId id="267" r:id="rId12"/>
    <p:sldId id="269" r:id="rId13"/>
    <p:sldId id="268" r:id="rId14"/>
    <p:sldId id="271" r:id="rId15"/>
    <p:sldId id="272" r:id="rId16"/>
    <p:sldId id="274" r:id="rId17"/>
    <p:sldId id="273" r:id="rId18"/>
    <p:sldId id="270" r:id="rId19"/>
    <p:sldId id="275"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337" autoAdjust="0"/>
  </p:normalViewPr>
  <p:slideViewPr>
    <p:cSldViewPr>
      <p:cViewPr varScale="1">
        <p:scale>
          <a:sx n="65" d="100"/>
          <a:sy n="65" d="100"/>
        </p:scale>
        <p:origin x="-666"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28D6B60-F8C7-481B-A48F-1D413966419D}" type="datetimeFigureOut">
              <a:rPr lang="en-US"/>
              <a:pPr>
                <a:defRPr/>
              </a:pPr>
              <a:t>9/2/2014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695D0A1-C1DA-45ED-84FD-3D3081435A7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315D8AA-D0D4-4FD5-8667-92B89E9A0FBB}" type="datetimeFigureOut">
              <a:rPr lang="en-US"/>
              <a:pPr>
                <a:defRPr/>
              </a:pPr>
              <a:t>9/2/2014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FC43DF0-D561-4AD1-BDB6-06E78D54D99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2A789B2-6941-480F-A716-B24F0F8C9139}" type="datetimeFigureOut">
              <a:rPr lang="en-US"/>
              <a:pPr>
                <a:defRPr/>
              </a:pPr>
              <a:t>9/2/2014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4E7AE22-5220-46ED-9673-30DB81D95B6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598D12A-7384-460C-8B13-72373F1E9F77}" type="datetimeFigureOut">
              <a:rPr lang="en-US"/>
              <a:pPr>
                <a:defRPr/>
              </a:pPr>
              <a:t>9/2/2014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452C0BA-6FE4-40BA-A923-2D66776EFDF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E0D05E0-BB7A-4F49-B561-710E0B93E269}" type="datetimeFigureOut">
              <a:rPr lang="en-US"/>
              <a:pPr>
                <a:defRPr/>
              </a:pPr>
              <a:t>9/2/2014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B248D60-095C-4AA2-A6E7-1E1115BF7CB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5CF6078-B68A-4FFA-96F4-5DDB6229BAE3}" type="datetimeFigureOut">
              <a:rPr lang="en-US"/>
              <a:pPr>
                <a:defRPr/>
              </a:pPr>
              <a:t>9/2/2014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0F4CB53-8F21-4334-ABE4-02C243946EC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1598692-B040-4206-965A-1E5A1B70F09E}" type="datetimeFigureOut">
              <a:rPr lang="en-US"/>
              <a:pPr>
                <a:defRPr/>
              </a:pPr>
              <a:t>9/2/2014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C9EEAC5-D7BF-47EC-9943-D8DC4466243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3BBB052-B931-4054-832C-F1A3B5977D86}" type="datetimeFigureOut">
              <a:rPr lang="en-US"/>
              <a:pPr>
                <a:defRPr/>
              </a:pPr>
              <a:t>9/2/2014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0499069-3F90-4B7F-982D-75F095BC573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C5714F3-1150-4A39-A582-4B5B64EFFBED}" type="datetimeFigureOut">
              <a:rPr lang="en-US"/>
              <a:pPr>
                <a:defRPr/>
              </a:pPr>
              <a:t>9/2/2014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7558810-1FEA-4019-A9C5-AAA39A58A48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4CFD606-7072-44C9-9982-2E2884C65580}" type="datetimeFigureOut">
              <a:rPr lang="en-US"/>
              <a:pPr>
                <a:defRPr/>
              </a:pPr>
              <a:t>9/2/2014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5C7E8A0-F42F-4BDB-A23B-8C1642E63E7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6333701-F4F1-480D-ACD8-35CCCA901458}" type="datetimeFigureOut">
              <a:rPr lang="en-US"/>
              <a:pPr>
                <a:defRPr/>
              </a:pPr>
              <a:t>9/2/2014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72AB8BB-3602-4894-8E12-2D582DE3CE3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54BFE87-10E4-4050-8D2E-0FDCFE3F5C24}" type="datetimeFigureOut">
              <a:rPr lang="en-US"/>
              <a:pPr>
                <a:defRPr/>
              </a:pPr>
              <a:t>9/2/2014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B01B0AE-B7BB-4C28-A0AD-4C7AC9E2C87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4" name="Rectangle 3"/>
          <p:cNvSpPr/>
          <p:nvPr/>
        </p:nvSpPr>
        <p:spPr>
          <a:xfrm>
            <a:off x="1219200" y="914400"/>
            <a:ext cx="6604000" cy="493395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51" name="Title 1"/>
          <p:cNvSpPr>
            <a:spLocks noGrp="1"/>
          </p:cNvSpPr>
          <p:nvPr>
            <p:ph type="ctrTitle"/>
          </p:nvPr>
        </p:nvSpPr>
        <p:spPr>
          <a:xfrm>
            <a:off x="762000" y="1295400"/>
            <a:ext cx="7772400" cy="1470025"/>
          </a:xfrm>
        </p:spPr>
        <p:txBody>
          <a:bodyPr/>
          <a:lstStyle/>
          <a:p>
            <a:pPr eaLnBrk="1" hangingPunct="1"/>
            <a:r>
              <a:rPr lang="en-US" smtClean="0"/>
              <a:t>Math Module 1 </a:t>
            </a:r>
            <a:br>
              <a:rPr lang="en-US" smtClean="0"/>
            </a:br>
            <a:r>
              <a:rPr lang="en-US" sz="1800" smtClean="0"/>
              <a:t>Place Value and Decimal Fractions</a:t>
            </a:r>
          </a:p>
        </p:txBody>
      </p:sp>
      <p:sp>
        <p:nvSpPr>
          <p:cNvPr id="3" name="Subtitle 2"/>
          <p:cNvSpPr>
            <a:spLocks noGrp="1"/>
          </p:cNvSpPr>
          <p:nvPr>
            <p:ph type="subTitle" idx="1"/>
          </p:nvPr>
        </p:nvSpPr>
        <p:spPr>
          <a:xfrm>
            <a:off x="1371600" y="2743200"/>
            <a:ext cx="6400800" cy="2057400"/>
          </a:xfrm>
        </p:spPr>
        <p:txBody>
          <a:bodyPr rtlCol="0">
            <a:normAutofit lnSpcReduction="10000"/>
          </a:bodyPr>
          <a:lstStyle/>
          <a:p>
            <a:pPr eaLnBrk="1" fontAlgn="auto" hangingPunct="1">
              <a:spcAft>
                <a:spcPts val="0"/>
              </a:spcAft>
              <a:buFont typeface="Arial" pitchFamily="34" charset="0"/>
              <a:buNone/>
              <a:defRPr/>
            </a:pPr>
            <a:r>
              <a:rPr lang="en-US" dirty="0"/>
              <a:t>Topic A:  Multiplicative </a:t>
            </a:r>
            <a:r>
              <a:rPr lang="en-US" dirty="0" smtClean="0"/>
              <a:t>Patterns on the Place Value Chart</a:t>
            </a:r>
            <a:endParaRPr lang="en-US" dirty="0"/>
          </a:p>
          <a:p>
            <a:pPr eaLnBrk="1" fontAlgn="auto" hangingPunct="1">
              <a:spcAft>
                <a:spcPts val="0"/>
              </a:spcAft>
              <a:buFont typeface="Arial" pitchFamily="34" charset="0"/>
              <a:buNone/>
              <a:defRPr/>
            </a:pPr>
            <a:r>
              <a:rPr lang="en-US" sz="1650" dirty="0"/>
              <a:t>Lesson 1: </a:t>
            </a:r>
            <a:r>
              <a:rPr lang="en-US" sz="1650" dirty="0" smtClean="0"/>
              <a:t>Reason concretely and pictorially using place value understanding to  relate adjacent base ten units from millions to thousandths</a:t>
            </a:r>
            <a:endParaRPr lang="en-US" sz="1650" dirty="0"/>
          </a:p>
          <a:p>
            <a:pPr eaLnBrk="1" fontAlgn="auto" hangingPunct="1">
              <a:spcAft>
                <a:spcPts val="0"/>
              </a:spcAft>
              <a:buFont typeface="Arial" pitchFamily="34" charset="0"/>
              <a:buNone/>
              <a:defRPr/>
            </a:pPr>
            <a:r>
              <a:rPr lang="en-US" sz="1650" dirty="0" smtClean="0"/>
              <a:t>5.NBT.1   5.NBT   5.MD.1</a:t>
            </a:r>
            <a:endParaRPr lang="en-US" sz="165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11267" name="TextBox 1"/>
          <p:cNvSpPr txBox="1">
            <a:spLocks noChangeArrowheads="1"/>
          </p:cNvSpPr>
          <p:nvPr/>
        </p:nvSpPr>
        <p:spPr bwMode="auto">
          <a:xfrm>
            <a:off x="76200" y="228600"/>
            <a:ext cx="7010400" cy="708025"/>
          </a:xfrm>
          <a:prstGeom prst="rect">
            <a:avLst/>
          </a:prstGeom>
          <a:noFill/>
          <a:ln w="9525">
            <a:noFill/>
            <a:miter lim="800000"/>
            <a:headEnd/>
            <a:tailEnd/>
          </a:ln>
        </p:spPr>
        <p:txBody>
          <a:bodyPr>
            <a:spAutoFit/>
          </a:bodyPr>
          <a:lstStyle/>
          <a:p>
            <a:r>
              <a:rPr lang="en-US" sz="4000" b="1"/>
              <a:t>Application Problem </a:t>
            </a:r>
            <a:r>
              <a:rPr lang="en-US" sz="1600"/>
              <a:t>(8 minutes)</a:t>
            </a:r>
          </a:p>
        </p:txBody>
      </p:sp>
      <p:sp>
        <p:nvSpPr>
          <p:cNvPr id="3" name="Rectangle 2"/>
          <p:cNvSpPr>
            <a:spLocks noChangeArrowheads="1"/>
          </p:cNvSpPr>
          <p:nvPr/>
        </p:nvSpPr>
        <p:spPr bwMode="auto">
          <a:xfrm>
            <a:off x="381000" y="990600"/>
            <a:ext cx="6553200" cy="461963"/>
          </a:xfrm>
          <a:prstGeom prst="rect">
            <a:avLst/>
          </a:prstGeom>
          <a:noFill/>
          <a:ln w="9525">
            <a:noFill/>
            <a:miter lim="800000"/>
            <a:headEnd/>
            <a:tailEnd/>
          </a:ln>
        </p:spPr>
        <p:txBody>
          <a:bodyPr>
            <a:spAutoFit/>
          </a:bodyPr>
          <a:lstStyle/>
          <a:p>
            <a:r>
              <a:rPr lang="en-US" sz="2400"/>
              <a:t>Farmer Jim keeps 12 hens in every coop.  </a:t>
            </a:r>
          </a:p>
        </p:txBody>
      </p:sp>
      <p:pic>
        <p:nvPicPr>
          <p:cNvPr id="11269" name="Picture 5"/>
          <p:cNvPicPr>
            <a:picLocks noChangeAspect="1" noChangeArrowheads="1"/>
          </p:cNvPicPr>
          <p:nvPr/>
        </p:nvPicPr>
        <p:blipFill>
          <a:blip r:embed="rId2" cstate="print"/>
          <a:srcRect/>
          <a:stretch>
            <a:fillRect/>
          </a:stretch>
        </p:blipFill>
        <p:spPr bwMode="auto">
          <a:xfrm>
            <a:off x="6362700" y="0"/>
            <a:ext cx="2781300" cy="2171700"/>
          </a:xfrm>
          <a:prstGeom prst="rect">
            <a:avLst/>
          </a:prstGeom>
          <a:noFill/>
          <a:ln w="9525">
            <a:noFill/>
            <a:miter lim="800000"/>
            <a:headEnd/>
            <a:tailEnd/>
          </a:ln>
        </p:spPr>
      </p:pic>
      <p:sp>
        <p:nvSpPr>
          <p:cNvPr id="5" name="Rectangle 4"/>
          <p:cNvSpPr>
            <a:spLocks noChangeArrowheads="1"/>
          </p:cNvSpPr>
          <p:nvPr/>
        </p:nvSpPr>
        <p:spPr bwMode="auto">
          <a:xfrm>
            <a:off x="381000" y="1600200"/>
            <a:ext cx="6096000" cy="830263"/>
          </a:xfrm>
          <a:prstGeom prst="rect">
            <a:avLst/>
          </a:prstGeom>
          <a:noFill/>
          <a:ln w="9525">
            <a:noFill/>
            <a:miter lim="800000"/>
            <a:headEnd/>
            <a:tailEnd/>
          </a:ln>
        </p:spPr>
        <p:txBody>
          <a:bodyPr>
            <a:spAutoFit/>
          </a:bodyPr>
          <a:lstStyle/>
          <a:p>
            <a:r>
              <a:rPr lang="en-US" sz="2400"/>
              <a:t>If Farmer Jim has 20 coops, how many hens does he have in all?</a:t>
            </a:r>
          </a:p>
        </p:txBody>
      </p:sp>
      <p:sp>
        <p:nvSpPr>
          <p:cNvPr id="6" name="Rectangle 5"/>
          <p:cNvSpPr/>
          <p:nvPr/>
        </p:nvSpPr>
        <p:spPr>
          <a:xfrm>
            <a:off x="1905000" y="4038600"/>
            <a:ext cx="2438400" cy="1219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8" name="Straight Connector 7"/>
          <p:cNvCxnSpPr/>
          <p:nvPr/>
        </p:nvCxnSpPr>
        <p:spPr>
          <a:xfrm>
            <a:off x="3505200" y="4038600"/>
            <a:ext cx="0" cy="1219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152400" y="2514600"/>
            <a:ext cx="4038600" cy="369888"/>
          </a:xfrm>
          <a:prstGeom prst="rect">
            <a:avLst/>
          </a:prstGeom>
          <a:noFill/>
          <a:ln w="9525">
            <a:noFill/>
            <a:miter lim="800000"/>
            <a:headEnd/>
            <a:tailEnd/>
          </a:ln>
        </p:spPr>
        <p:txBody>
          <a:bodyPr>
            <a:spAutoFit/>
          </a:bodyPr>
          <a:lstStyle/>
          <a:p>
            <a:r>
              <a:rPr lang="en-US"/>
              <a:t>Let’s solve using an area model.</a:t>
            </a:r>
          </a:p>
        </p:txBody>
      </p:sp>
      <p:grpSp>
        <p:nvGrpSpPr>
          <p:cNvPr id="2" name="Group 21"/>
          <p:cNvGrpSpPr>
            <a:grpSpLocks/>
          </p:cNvGrpSpPr>
          <p:nvPr/>
        </p:nvGrpSpPr>
        <p:grpSpPr bwMode="auto">
          <a:xfrm>
            <a:off x="4419600" y="3657600"/>
            <a:ext cx="2895600" cy="609600"/>
            <a:chOff x="4419600" y="3657600"/>
            <a:chExt cx="2895600" cy="609600"/>
          </a:xfrm>
        </p:grpSpPr>
        <p:sp>
          <p:nvSpPr>
            <p:cNvPr id="11298" name="TextBox 14"/>
            <p:cNvSpPr txBox="1">
              <a:spLocks noChangeArrowheads="1"/>
            </p:cNvSpPr>
            <p:nvPr/>
          </p:nvSpPr>
          <p:spPr bwMode="auto">
            <a:xfrm>
              <a:off x="4648200" y="3657600"/>
              <a:ext cx="2667000" cy="369332"/>
            </a:xfrm>
            <a:prstGeom prst="rect">
              <a:avLst/>
            </a:prstGeom>
            <a:noFill/>
            <a:ln w="9525">
              <a:noFill/>
              <a:miter lim="800000"/>
              <a:headEnd/>
              <a:tailEnd/>
            </a:ln>
          </p:spPr>
          <p:txBody>
            <a:bodyPr>
              <a:spAutoFit/>
            </a:bodyPr>
            <a:lstStyle/>
            <a:p>
              <a:r>
                <a:rPr lang="en-US"/>
                <a:t>First draw a rectangle.</a:t>
              </a:r>
            </a:p>
          </p:txBody>
        </p:sp>
        <p:cxnSp>
          <p:nvCxnSpPr>
            <p:cNvPr id="20" name="Straight Arrow Connector 19"/>
            <p:cNvCxnSpPr/>
            <p:nvPr/>
          </p:nvCxnSpPr>
          <p:spPr>
            <a:xfrm flipH="1">
              <a:off x="4419600" y="3962400"/>
              <a:ext cx="4572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Group 25"/>
          <p:cNvGrpSpPr>
            <a:grpSpLocks/>
          </p:cNvGrpSpPr>
          <p:nvPr/>
        </p:nvGrpSpPr>
        <p:grpSpPr bwMode="auto">
          <a:xfrm>
            <a:off x="3581400" y="4648200"/>
            <a:ext cx="4343400" cy="646113"/>
            <a:chOff x="3581400" y="4648200"/>
            <a:chExt cx="4343400" cy="646331"/>
          </a:xfrm>
        </p:grpSpPr>
        <p:sp>
          <p:nvSpPr>
            <p:cNvPr id="11296" name="TextBox 26"/>
            <p:cNvSpPr txBox="1">
              <a:spLocks noChangeArrowheads="1"/>
            </p:cNvSpPr>
            <p:nvPr/>
          </p:nvSpPr>
          <p:spPr bwMode="auto">
            <a:xfrm>
              <a:off x="5257800" y="4648200"/>
              <a:ext cx="2667000" cy="646331"/>
            </a:xfrm>
            <a:prstGeom prst="rect">
              <a:avLst/>
            </a:prstGeom>
            <a:noFill/>
            <a:ln w="9525">
              <a:noFill/>
              <a:miter lim="800000"/>
              <a:headEnd/>
              <a:tailEnd/>
            </a:ln>
          </p:spPr>
          <p:txBody>
            <a:bodyPr>
              <a:spAutoFit/>
            </a:bodyPr>
            <a:lstStyle/>
            <a:p>
              <a:r>
                <a:rPr lang="en-US"/>
                <a:t>Then divide your rectangle into two parts.</a:t>
              </a:r>
            </a:p>
          </p:txBody>
        </p:sp>
        <p:cxnSp>
          <p:nvCxnSpPr>
            <p:cNvPr id="28" name="Straight Arrow Connector 27"/>
            <p:cNvCxnSpPr/>
            <p:nvPr/>
          </p:nvCxnSpPr>
          <p:spPr>
            <a:xfrm flipH="1" flipV="1">
              <a:off x="3581400" y="4876877"/>
              <a:ext cx="1600200" cy="30490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Group 31"/>
          <p:cNvGrpSpPr>
            <a:grpSpLocks/>
          </p:cNvGrpSpPr>
          <p:nvPr/>
        </p:nvGrpSpPr>
        <p:grpSpPr bwMode="auto">
          <a:xfrm>
            <a:off x="457200" y="2971800"/>
            <a:ext cx="3733800" cy="1895475"/>
            <a:chOff x="457200" y="2971800"/>
            <a:chExt cx="3733800" cy="1894820"/>
          </a:xfrm>
        </p:grpSpPr>
        <p:sp>
          <p:nvSpPr>
            <p:cNvPr id="11289" name="TextBox 8"/>
            <p:cNvSpPr txBox="1">
              <a:spLocks noChangeArrowheads="1"/>
            </p:cNvSpPr>
            <p:nvPr/>
          </p:nvSpPr>
          <p:spPr bwMode="auto">
            <a:xfrm>
              <a:off x="2286000" y="3505200"/>
              <a:ext cx="609600" cy="523220"/>
            </a:xfrm>
            <a:prstGeom prst="rect">
              <a:avLst/>
            </a:prstGeom>
            <a:noFill/>
            <a:ln w="9525">
              <a:noFill/>
              <a:miter lim="800000"/>
              <a:headEnd/>
              <a:tailEnd/>
            </a:ln>
          </p:spPr>
          <p:txBody>
            <a:bodyPr>
              <a:spAutoFit/>
            </a:bodyPr>
            <a:lstStyle/>
            <a:p>
              <a:r>
                <a:rPr lang="en-US" sz="2800"/>
                <a:t>10</a:t>
              </a:r>
            </a:p>
          </p:txBody>
        </p:sp>
        <p:sp>
          <p:nvSpPr>
            <p:cNvPr id="11290" name="TextBox 13"/>
            <p:cNvSpPr txBox="1">
              <a:spLocks noChangeArrowheads="1"/>
            </p:cNvSpPr>
            <p:nvPr/>
          </p:nvSpPr>
          <p:spPr bwMode="auto">
            <a:xfrm>
              <a:off x="3581400" y="3505200"/>
              <a:ext cx="609600" cy="523220"/>
            </a:xfrm>
            <a:prstGeom prst="rect">
              <a:avLst/>
            </a:prstGeom>
            <a:noFill/>
            <a:ln w="9525">
              <a:noFill/>
              <a:miter lim="800000"/>
              <a:headEnd/>
              <a:tailEnd/>
            </a:ln>
          </p:spPr>
          <p:txBody>
            <a:bodyPr>
              <a:spAutoFit/>
            </a:bodyPr>
            <a:lstStyle/>
            <a:p>
              <a:r>
                <a:rPr lang="en-US" sz="2800"/>
                <a:t>2</a:t>
              </a:r>
            </a:p>
          </p:txBody>
        </p:sp>
        <p:sp>
          <p:nvSpPr>
            <p:cNvPr id="11291" name="TextBox 16"/>
            <p:cNvSpPr txBox="1">
              <a:spLocks noChangeArrowheads="1"/>
            </p:cNvSpPr>
            <p:nvPr/>
          </p:nvSpPr>
          <p:spPr bwMode="auto">
            <a:xfrm>
              <a:off x="1219200" y="4343400"/>
              <a:ext cx="609600" cy="523220"/>
            </a:xfrm>
            <a:prstGeom prst="rect">
              <a:avLst/>
            </a:prstGeom>
            <a:noFill/>
            <a:ln w="9525">
              <a:noFill/>
              <a:miter lim="800000"/>
              <a:headEnd/>
              <a:tailEnd/>
            </a:ln>
          </p:spPr>
          <p:txBody>
            <a:bodyPr>
              <a:spAutoFit/>
            </a:bodyPr>
            <a:lstStyle/>
            <a:p>
              <a:r>
                <a:rPr lang="en-US" sz="2800"/>
                <a:t>20</a:t>
              </a:r>
            </a:p>
          </p:txBody>
        </p:sp>
        <p:grpSp>
          <p:nvGrpSpPr>
            <p:cNvPr id="11292" name="Group 30"/>
            <p:cNvGrpSpPr>
              <a:grpSpLocks/>
            </p:cNvGrpSpPr>
            <p:nvPr/>
          </p:nvGrpSpPr>
          <p:grpSpPr bwMode="auto">
            <a:xfrm>
              <a:off x="457200" y="2971800"/>
              <a:ext cx="2895600" cy="1524000"/>
              <a:chOff x="457200" y="2971800"/>
              <a:chExt cx="2895600" cy="1524000"/>
            </a:xfrm>
          </p:grpSpPr>
          <p:sp>
            <p:nvSpPr>
              <p:cNvPr id="11293" name="TextBox 32"/>
              <p:cNvSpPr txBox="1">
                <a:spLocks noChangeArrowheads="1"/>
              </p:cNvSpPr>
              <p:nvPr/>
            </p:nvSpPr>
            <p:spPr bwMode="auto">
              <a:xfrm>
                <a:off x="457200" y="2971800"/>
                <a:ext cx="2667000" cy="646331"/>
              </a:xfrm>
              <a:prstGeom prst="rect">
                <a:avLst/>
              </a:prstGeom>
              <a:noFill/>
              <a:ln w="9525">
                <a:noFill/>
                <a:miter lim="800000"/>
                <a:headEnd/>
                <a:tailEnd/>
              </a:ln>
            </p:spPr>
            <p:txBody>
              <a:bodyPr>
                <a:spAutoFit/>
              </a:bodyPr>
              <a:lstStyle/>
              <a:p>
                <a:r>
                  <a:rPr lang="en-US"/>
                  <a:t>Write the numbers on top and on the side.</a:t>
                </a:r>
              </a:p>
            </p:txBody>
          </p:sp>
          <p:cxnSp>
            <p:nvCxnSpPr>
              <p:cNvPr id="34" name="Straight Arrow Connector 33"/>
              <p:cNvCxnSpPr/>
              <p:nvPr/>
            </p:nvCxnSpPr>
            <p:spPr>
              <a:xfrm>
                <a:off x="2514600" y="3352668"/>
                <a:ext cx="838200" cy="3046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1295400" y="3581189"/>
                <a:ext cx="381000" cy="91408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grpSp>
        <p:nvGrpSpPr>
          <p:cNvPr id="10" name="Group 47"/>
          <p:cNvGrpSpPr>
            <a:grpSpLocks/>
          </p:cNvGrpSpPr>
          <p:nvPr/>
        </p:nvGrpSpPr>
        <p:grpSpPr bwMode="auto">
          <a:xfrm>
            <a:off x="152400" y="4343400"/>
            <a:ext cx="3124200" cy="1914525"/>
            <a:chOff x="152400" y="4343400"/>
            <a:chExt cx="3124200" cy="1913930"/>
          </a:xfrm>
        </p:grpSpPr>
        <p:sp>
          <p:nvSpPr>
            <p:cNvPr id="11285" name="TextBox 17"/>
            <p:cNvSpPr txBox="1">
              <a:spLocks noChangeArrowheads="1"/>
            </p:cNvSpPr>
            <p:nvPr/>
          </p:nvSpPr>
          <p:spPr bwMode="auto">
            <a:xfrm>
              <a:off x="2209800" y="4343400"/>
              <a:ext cx="1066800" cy="523220"/>
            </a:xfrm>
            <a:prstGeom prst="rect">
              <a:avLst/>
            </a:prstGeom>
            <a:noFill/>
            <a:ln w="9525">
              <a:noFill/>
              <a:miter lim="800000"/>
              <a:headEnd/>
              <a:tailEnd/>
            </a:ln>
          </p:spPr>
          <p:txBody>
            <a:bodyPr>
              <a:spAutoFit/>
            </a:bodyPr>
            <a:lstStyle/>
            <a:p>
              <a:r>
                <a:rPr lang="en-US" sz="2800"/>
                <a:t>200</a:t>
              </a:r>
            </a:p>
          </p:txBody>
        </p:sp>
        <p:grpSp>
          <p:nvGrpSpPr>
            <p:cNvPr id="11286" name="Group 41"/>
            <p:cNvGrpSpPr>
              <a:grpSpLocks/>
            </p:cNvGrpSpPr>
            <p:nvPr/>
          </p:nvGrpSpPr>
          <p:grpSpPr bwMode="auto">
            <a:xfrm>
              <a:off x="152400" y="4800600"/>
              <a:ext cx="2667000" cy="1456730"/>
              <a:chOff x="152400" y="4800600"/>
              <a:chExt cx="2667000" cy="1456730"/>
            </a:xfrm>
          </p:grpSpPr>
          <p:sp>
            <p:nvSpPr>
              <p:cNvPr id="11287" name="TextBox 39"/>
              <p:cNvSpPr txBox="1">
                <a:spLocks noChangeArrowheads="1"/>
              </p:cNvSpPr>
              <p:nvPr/>
            </p:nvSpPr>
            <p:spPr bwMode="auto">
              <a:xfrm>
                <a:off x="152400" y="5334000"/>
                <a:ext cx="2667000" cy="923330"/>
              </a:xfrm>
              <a:prstGeom prst="rect">
                <a:avLst/>
              </a:prstGeom>
              <a:noFill/>
              <a:ln w="9525">
                <a:noFill/>
                <a:miter lim="800000"/>
                <a:headEnd/>
                <a:tailEnd/>
              </a:ln>
            </p:spPr>
            <p:txBody>
              <a:bodyPr>
                <a:spAutoFit/>
              </a:bodyPr>
              <a:lstStyle/>
              <a:p>
                <a:r>
                  <a:rPr lang="en-US" dirty="0"/>
                  <a:t>Next multiply 20 tens </a:t>
                </a:r>
                <a:r>
                  <a:rPr lang="en-US" dirty="0" smtClean="0"/>
                  <a:t>and 10 </a:t>
                </a:r>
                <a:r>
                  <a:rPr lang="en-US" dirty="0"/>
                  <a:t>tens and write the number in the box.</a:t>
                </a:r>
              </a:p>
            </p:txBody>
          </p:sp>
          <p:cxnSp>
            <p:nvCxnSpPr>
              <p:cNvPr id="41" name="Straight Arrow Connector 40"/>
              <p:cNvCxnSpPr/>
              <p:nvPr/>
            </p:nvCxnSpPr>
            <p:spPr>
              <a:xfrm flipV="1">
                <a:off x="1676400" y="4800458"/>
                <a:ext cx="685800" cy="53323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grpSp>
        <p:nvGrpSpPr>
          <p:cNvPr id="12" name="Group 50"/>
          <p:cNvGrpSpPr>
            <a:grpSpLocks/>
          </p:cNvGrpSpPr>
          <p:nvPr/>
        </p:nvGrpSpPr>
        <p:grpSpPr bwMode="auto">
          <a:xfrm>
            <a:off x="3657600" y="4343400"/>
            <a:ext cx="2971800" cy="2495550"/>
            <a:chOff x="3657600" y="4343400"/>
            <a:chExt cx="2971800" cy="2495729"/>
          </a:xfrm>
        </p:grpSpPr>
        <p:sp>
          <p:nvSpPr>
            <p:cNvPr id="11281" name="TextBox 18"/>
            <p:cNvSpPr txBox="1">
              <a:spLocks noChangeArrowheads="1"/>
            </p:cNvSpPr>
            <p:nvPr/>
          </p:nvSpPr>
          <p:spPr bwMode="auto">
            <a:xfrm>
              <a:off x="3657600" y="4343400"/>
              <a:ext cx="609600" cy="523220"/>
            </a:xfrm>
            <a:prstGeom prst="rect">
              <a:avLst/>
            </a:prstGeom>
            <a:noFill/>
            <a:ln w="9525">
              <a:noFill/>
              <a:miter lim="800000"/>
              <a:headEnd/>
              <a:tailEnd/>
            </a:ln>
          </p:spPr>
          <p:txBody>
            <a:bodyPr>
              <a:spAutoFit/>
            </a:bodyPr>
            <a:lstStyle/>
            <a:p>
              <a:r>
                <a:rPr lang="en-US" sz="2800"/>
                <a:t>40</a:t>
              </a:r>
            </a:p>
          </p:txBody>
        </p:sp>
        <p:grpSp>
          <p:nvGrpSpPr>
            <p:cNvPr id="11282" name="Group 42"/>
            <p:cNvGrpSpPr>
              <a:grpSpLocks/>
            </p:cNvGrpSpPr>
            <p:nvPr/>
          </p:nvGrpSpPr>
          <p:grpSpPr bwMode="auto">
            <a:xfrm>
              <a:off x="3962400" y="4800600"/>
              <a:ext cx="2667000" cy="2038529"/>
              <a:chOff x="3962400" y="4800600"/>
              <a:chExt cx="2667000" cy="2038529"/>
            </a:xfrm>
          </p:grpSpPr>
          <p:sp>
            <p:nvSpPr>
              <p:cNvPr id="11283" name="TextBox 44"/>
              <p:cNvSpPr txBox="1">
                <a:spLocks noChangeArrowheads="1"/>
              </p:cNvSpPr>
              <p:nvPr/>
            </p:nvSpPr>
            <p:spPr bwMode="auto">
              <a:xfrm>
                <a:off x="3962400" y="5638800"/>
                <a:ext cx="2667000" cy="1200329"/>
              </a:xfrm>
              <a:prstGeom prst="rect">
                <a:avLst/>
              </a:prstGeom>
              <a:noFill/>
              <a:ln w="9525">
                <a:noFill/>
                <a:miter lim="800000"/>
                <a:headEnd/>
                <a:tailEnd/>
              </a:ln>
            </p:spPr>
            <p:txBody>
              <a:bodyPr>
                <a:spAutoFit/>
              </a:bodyPr>
              <a:lstStyle/>
              <a:p>
                <a:r>
                  <a:rPr lang="en-US"/>
                  <a:t>Now multiply 20 tens and 2 ones and write the number in the first box.</a:t>
                </a:r>
              </a:p>
            </p:txBody>
          </p:sp>
          <p:cxnSp>
            <p:nvCxnSpPr>
              <p:cNvPr id="46" name="Straight Arrow Connector 45"/>
              <p:cNvCxnSpPr/>
              <p:nvPr/>
            </p:nvCxnSpPr>
            <p:spPr>
              <a:xfrm flipH="1" flipV="1">
                <a:off x="4114800" y="4800633"/>
                <a:ext cx="685800" cy="76205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sp>
        <p:nvSpPr>
          <p:cNvPr id="52" name="TextBox 51"/>
          <p:cNvSpPr txBox="1">
            <a:spLocks noChangeArrowheads="1"/>
          </p:cNvSpPr>
          <p:nvPr/>
        </p:nvSpPr>
        <p:spPr bwMode="auto">
          <a:xfrm>
            <a:off x="5105400" y="2819400"/>
            <a:ext cx="3733800" cy="523875"/>
          </a:xfrm>
          <a:prstGeom prst="rect">
            <a:avLst/>
          </a:prstGeom>
          <a:noFill/>
          <a:ln w="9525">
            <a:noFill/>
            <a:miter lim="800000"/>
            <a:headEnd/>
            <a:tailEnd/>
          </a:ln>
        </p:spPr>
        <p:txBody>
          <a:bodyPr>
            <a:spAutoFit/>
          </a:bodyPr>
          <a:lstStyle/>
          <a:p>
            <a:r>
              <a:rPr lang="en-US" sz="2800" b="1"/>
              <a:t>200 + 40 = 240 hens.</a:t>
            </a:r>
          </a:p>
        </p:txBody>
      </p:sp>
      <p:sp>
        <p:nvSpPr>
          <p:cNvPr id="57" name="TextBox 56"/>
          <p:cNvSpPr txBox="1"/>
          <p:nvPr/>
        </p:nvSpPr>
        <p:spPr>
          <a:xfrm>
            <a:off x="4114800" y="2057400"/>
            <a:ext cx="1600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240 hens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42"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42" presetClass="entr" presetSubtype="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4" fill="hold" nodeType="click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500"/>
                                        <p:tgtEl>
                                          <p:spTgt spid="52"/>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nodeType="click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blinds(horizontal)">
                                      <p:cBhvr>
                                        <p:cTn id="7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13"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12291" name="Rectangle 1"/>
          <p:cNvSpPr>
            <a:spLocks noChangeArrowheads="1"/>
          </p:cNvSpPr>
          <p:nvPr/>
        </p:nvSpPr>
        <p:spPr bwMode="auto">
          <a:xfrm>
            <a:off x="457200" y="457200"/>
            <a:ext cx="5715000" cy="1200150"/>
          </a:xfrm>
          <a:prstGeom prst="rect">
            <a:avLst/>
          </a:prstGeom>
          <a:noFill/>
          <a:ln w="9525">
            <a:noFill/>
            <a:miter lim="800000"/>
            <a:headEnd/>
            <a:tailEnd/>
          </a:ln>
        </p:spPr>
        <p:txBody>
          <a:bodyPr>
            <a:spAutoFit/>
          </a:bodyPr>
          <a:lstStyle/>
          <a:p>
            <a:r>
              <a:rPr lang="en-US" sz="2400"/>
              <a:t>Farmer Jim keeps 12 hens in every coop.  If Farmer Jim has 20 coops, how many hens does he have in all?</a:t>
            </a:r>
          </a:p>
        </p:txBody>
      </p:sp>
      <p:pic>
        <p:nvPicPr>
          <p:cNvPr id="12292" name="Picture 5"/>
          <p:cNvPicPr>
            <a:picLocks noChangeAspect="1" noChangeArrowheads="1"/>
          </p:cNvPicPr>
          <p:nvPr/>
        </p:nvPicPr>
        <p:blipFill>
          <a:blip r:embed="rId2" cstate="print"/>
          <a:srcRect/>
          <a:stretch>
            <a:fillRect/>
          </a:stretch>
        </p:blipFill>
        <p:spPr bwMode="auto">
          <a:xfrm>
            <a:off x="6281738" y="152400"/>
            <a:ext cx="2536825" cy="1981200"/>
          </a:xfrm>
          <a:prstGeom prst="rect">
            <a:avLst/>
          </a:prstGeom>
          <a:noFill/>
          <a:ln w="9525">
            <a:noFill/>
            <a:miter lim="800000"/>
            <a:headEnd/>
            <a:tailEnd/>
          </a:ln>
        </p:spPr>
      </p:pic>
      <p:pic>
        <p:nvPicPr>
          <p:cNvPr id="12293" name="Picture 3"/>
          <p:cNvPicPr>
            <a:picLocks noChangeAspect="1" noChangeArrowheads="1"/>
          </p:cNvPicPr>
          <p:nvPr/>
        </p:nvPicPr>
        <p:blipFill>
          <a:blip r:embed="rId3" cstate="print"/>
          <a:srcRect/>
          <a:stretch>
            <a:fillRect/>
          </a:stretch>
        </p:blipFill>
        <p:spPr bwMode="auto">
          <a:xfrm>
            <a:off x="152400" y="1752600"/>
            <a:ext cx="1666875" cy="1819275"/>
          </a:xfrm>
          <a:prstGeom prst="rect">
            <a:avLst/>
          </a:prstGeom>
          <a:noFill/>
          <a:ln w="9525">
            <a:noFill/>
            <a:miter lim="800000"/>
            <a:headEnd/>
            <a:tailEnd/>
          </a:ln>
        </p:spPr>
      </p:pic>
      <p:sp>
        <p:nvSpPr>
          <p:cNvPr id="4" name="Rectangle 3"/>
          <p:cNvSpPr>
            <a:spLocks noChangeArrowheads="1"/>
          </p:cNvSpPr>
          <p:nvPr/>
        </p:nvSpPr>
        <p:spPr bwMode="auto">
          <a:xfrm>
            <a:off x="152400" y="3657600"/>
            <a:ext cx="8763000" cy="1200150"/>
          </a:xfrm>
          <a:prstGeom prst="rect">
            <a:avLst/>
          </a:prstGeom>
          <a:noFill/>
          <a:ln w="9525">
            <a:noFill/>
            <a:miter lim="800000"/>
            <a:headEnd/>
            <a:tailEnd/>
          </a:ln>
        </p:spPr>
        <p:txBody>
          <a:bodyPr>
            <a:spAutoFit/>
          </a:bodyPr>
          <a:lstStyle/>
          <a:p>
            <a:r>
              <a:rPr lang="en-US" sz="2400"/>
              <a:t>If every hen lays 9 eggs on Monday, how many eggs will Farmer Jim collect on Monday?  Explain your reasoning using words, numbers, or pictures. </a:t>
            </a:r>
          </a:p>
        </p:txBody>
      </p:sp>
      <p:sp>
        <p:nvSpPr>
          <p:cNvPr id="12295" name="TextBox 4"/>
          <p:cNvSpPr txBox="1">
            <a:spLocks noChangeArrowheads="1"/>
          </p:cNvSpPr>
          <p:nvPr/>
        </p:nvSpPr>
        <p:spPr bwMode="auto">
          <a:xfrm>
            <a:off x="1371600" y="1828800"/>
            <a:ext cx="2362200" cy="369888"/>
          </a:xfrm>
          <a:prstGeom prst="rect">
            <a:avLst/>
          </a:prstGeom>
          <a:noFill/>
          <a:ln w="9525">
            <a:noFill/>
            <a:miter lim="800000"/>
            <a:headEnd/>
            <a:tailEnd/>
          </a:ln>
        </p:spPr>
        <p:txBody>
          <a:bodyPr>
            <a:spAutoFit/>
          </a:bodyPr>
          <a:lstStyle/>
          <a:p>
            <a:r>
              <a:rPr lang="en-US"/>
              <a:t>hens in every coop</a:t>
            </a:r>
          </a:p>
        </p:txBody>
      </p:sp>
      <p:sp>
        <p:nvSpPr>
          <p:cNvPr id="12296" name="TextBox 8"/>
          <p:cNvSpPr txBox="1">
            <a:spLocks noChangeArrowheads="1"/>
          </p:cNvSpPr>
          <p:nvPr/>
        </p:nvSpPr>
        <p:spPr bwMode="auto">
          <a:xfrm>
            <a:off x="1447800" y="2514600"/>
            <a:ext cx="2362200" cy="369888"/>
          </a:xfrm>
          <a:prstGeom prst="rect">
            <a:avLst/>
          </a:prstGeom>
          <a:noFill/>
          <a:ln w="9525">
            <a:noFill/>
            <a:miter lim="800000"/>
            <a:headEnd/>
            <a:tailEnd/>
          </a:ln>
        </p:spPr>
        <p:txBody>
          <a:bodyPr>
            <a:spAutoFit/>
          </a:bodyPr>
          <a:lstStyle/>
          <a:p>
            <a:r>
              <a:rPr lang="en-US"/>
              <a:t>number of coops</a:t>
            </a:r>
          </a:p>
        </p:txBody>
      </p:sp>
      <p:sp>
        <p:nvSpPr>
          <p:cNvPr id="12297" name="TextBox 9"/>
          <p:cNvSpPr txBox="1">
            <a:spLocks noChangeArrowheads="1"/>
          </p:cNvSpPr>
          <p:nvPr/>
        </p:nvSpPr>
        <p:spPr bwMode="auto">
          <a:xfrm>
            <a:off x="1447800" y="3048000"/>
            <a:ext cx="2362200" cy="369888"/>
          </a:xfrm>
          <a:prstGeom prst="rect">
            <a:avLst/>
          </a:prstGeom>
          <a:noFill/>
          <a:ln w="9525">
            <a:noFill/>
            <a:miter lim="800000"/>
            <a:headEnd/>
            <a:tailEnd/>
          </a:ln>
        </p:spPr>
        <p:txBody>
          <a:bodyPr>
            <a:spAutoFit/>
          </a:bodyPr>
          <a:lstStyle/>
          <a:p>
            <a:r>
              <a:rPr lang="en-US"/>
              <a:t>total hens</a:t>
            </a:r>
          </a:p>
        </p:txBody>
      </p:sp>
      <p:sp>
        <p:nvSpPr>
          <p:cNvPr id="6" name="Right Brace 5"/>
          <p:cNvSpPr/>
          <p:nvPr/>
        </p:nvSpPr>
        <p:spPr>
          <a:xfrm>
            <a:off x="3657600" y="1752600"/>
            <a:ext cx="533400" cy="19812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 name="TextBox 6"/>
          <p:cNvSpPr txBox="1">
            <a:spLocks noChangeArrowheads="1"/>
          </p:cNvSpPr>
          <p:nvPr/>
        </p:nvSpPr>
        <p:spPr bwMode="auto">
          <a:xfrm>
            <a:off x="4343400" y="2514600"/>
            <a:ext cx="4572000" cy="461963"/>
          </a:xfrm>
          <a:prstGeom prst="rect">
            <a:avLst/>
          </a:prstGeom>
          <a:noFill/>
          <a:ln w="9525">
            <a:noFill/>
            <a:miter lim="800000"/>
            <a:headEnd/>
            <a:tailEnd/>
          </a:ln>
        </p:spPr>
        <p:txBody>
          <a:bodyPr>
            <a:spAutoFit/>
          </a:bodyPr>
          <a:lstStyle/>
          <a:p>
            <a:r>
              <a:rPr lang="en-US" sz="2400"/>
              <a:t>Farmer Jim has 240 hens in all.</a:t>
            </a:r>
          </a:p>
        </p:txBody>
      </p:sp>
      <p:pic>
        <p:nvPicPr>
          <p:cNvPr id="35845" name="Picture 5"/>
          <p:cNvPicPr>
            <a:picLocks noChangeAspect="1" noChangeArrowheads="1"/>
          </p:cNvPicPr>
          <p:nvPr/>
        </p:nvPicPr>
        <p:blipFill>
          <a:blip r:embed="rId4" cstate="print"/>
          <a:srcRect/>
          <a:stretch>
            <a:fillRect/>
          </a:stretch>
        </p:blipFill>
        <p:spPr bwMode="auto">
          <a:xfrm>
            <a:off x="838200" y="5105400"/>
            <a:ext cx="1600200" cy="1658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42" presetClass="entr" presetSubtype="0" fill="hold" nodeType="clickEffect">
                                  <p:stCondLst>
                                    <p:cond delay="0"/>
                                  </p:stCondLst>
                                  <p:childTnLst>
                                    <p:set>
                                      <p:cBhvr>
                                        <p:cTn id="22" dur="1" fill="hold">
                                          <p:stCondLst>
                                            <p:cond delay="0"/>
                                          </p:stCondLst>
                                        </p:cTn>
                                        <p:tgtEl>
                                          <p:spTgt spid="35845"/>
                                        </p:tgtEl>
                                        <p:attrNameLst>
                                          <p:attrName>style.visibility</p:attrName>
                                        </p:attrNameLst>
                                      </p:cBhvr>
                                      <p:to>
                                        <p:strVal val="visible"/>
                                      </p:to>
                                    </p:set>
                                    <p:animEffect transition="in" filter="fade">
                                      <p:cBhvr>
                                        <p:cTn id="23" dur="1000"/>
                                        <p:tgtEl>
                                          <p:spTgt spid="35845"/>
                                        </p:tgtEl>
                                      </p:cBhvr>
                                    </p:animEffect>
                                    <p:anim calcmode="lin" valueType="num">
                                      <p:cBhvr>
                                        <p:cTn id="24" dur="1000" fill="hold"/>
                                        <p:tgtEl>
                                          <p:spTgt spid="35845"/>
                                        </p:tgtEl>
                                        <p:attrNameLst>
                                          <p:attrName>ppt_x</p:attrName>
                                        </p:attrNameLst>
                                      </p:cBhvr>
                                      <p:tavLst>
                                        <p:tav tm="0">
                                          <p:val>
                                            <p:strVal val="#ppt_x"/>
                                          </p:val>
                                        </p:tav>
                                        <p:tav tm="100000">
                                          <p:val>
                                            <p:strVal val="#ppt_x"/>
                                          </p:val>
                                        </p:tav>
                                      </p:tavLst>
                                    </p:anim>
                                    <p:anim calcmode="lin" valueType="num">
                                      <p:cBhvr>
                                        <p:cTn id="25" dur="1000" fill="hold"/>
                                        <p:tgtEl>
                                          <p:spTgt spid="358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13315" name="Picture 2" descr="http://petitionbuzz-wisebeetle1.netdna-ssl.com/uploaded/1311089af7b79791afa18d2bc2b63ca09bda37.jpg"/>
          <p:cNvPicPr>
            <a:picLocks noChangeAspect="1" noChangeArrowheads="1"/>
          </p:cNvPicPr>
          <p:nvPr/>
        </p:nvPicPr>
        <p:blipFill>
          <a:blip r:embed="rId2" cstate="print"/>
          <a:srcRect/>
          <a:stretch>
            <a:fillRect/>
          </a:stretch>
        </p:blipFill>
        <p:spPr bwMode="auto">
          <a:xfrm>
            <a:off x="1600200" y="0"/>
            <a:ext cx="5648325" cy="7305675"/>
          </a:xfrm>
          <a:prstGeom prst="rect">
            <a:avLst/>
          </a:prstGeom>
          <a:noFill/>
          <a:ln w="9525">
            <a:noFill/>
            <a:miter lim="800000"/>
            <a:headEnd/>
            <a:tailEnd/>
          </a:ln>
        </p:spPr>
      </p:pic>
      <p:sp>
        <p:nvSpPr>
          <p:cNvPr id="2" name="Rectangle 1"/>
          <p:cNvSpPr>
            <a:spLocks noChangeArrowheads="1"/>
          </p:cNvSpPr>
          <p:nvPr/>
        </p:nvSpPr>
        <p:spPr bwMode="auto">
          <a:xfrm>
            <a:off x="457200" y="5105400"/>
            <a:ext cx="8458200" cy="1446213"/>
          </a:xfrm>
          <a:prstGeom prst="rect">
            <a:avLst/>
          </a:prstGeom>
          <a:noFill/>
          <a:ln w="9525">
            <a:noFill/>
            <a:miter lim="800000"/>
            <a:headEnd/>
            <a:tailEnd/>
          </a:ln>
        </p:spPr>
        <p:txBody>
          <a:bodyPr>
            <a:spAutoFit/>
          </a:bodyPr>
          <a:lstStyle/>
          <a:p>
            <a:r>
              <a:rPr lang="en-US" sz="4400"/>
              <a:t>Let’s stop and practice using an area model for multiplication.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36866" name="Picture 2" descr="http://syllabus.bos.nsw.edu.au/assets/mathematicsk10/images/s2namd019.png"/>
          <p:cNvPicPr>
            <a:picLocks noChangeAspect="1" noChangeArrowheads="1"/>
          </p:cNvPicPr>
          <p:nvPr/>
        </p:nvPicPr>
        <p:blipFill>
          <a:blip r:embed="rId2" cstate="print"/>
          <a:srcRect/>
          <a:stretch>
            <a:fillRect/>
          </a:stretch>
        </p:blipFill>
        <p:spPr bwMode="auto">
          <a:xfrm>
            <a:off x="2362200" y="152400"/>
            <a:ext cx="2133600" cy="2106613"/>
          </a:xfrm>
          <a:prstGeom prst="rect">
            <a:avLst/>
          </a:prstGeom>
          <a:noFill/>
          <a:ln w="9525">
            <a:noFill/>
            <a:miter lim="800000"/>
            <a:headEnd/>
            <a:tailEnd/>
          </a:ln>
        </p:spPr>
      </p:pic>
      <p:sp>
        <p:nvSpPr>
          <p:cNvPr id="3" name="TextBox 2"/>
          <p:cNvSpPr txBox="1">
            <a:spLocks noChangeArrowheads="1"/>
          </p:cNvSpPr>
          <p:nvPr/>
        </p:nvSpPr>
        <p:spPr bwMode="auto">
          <a:xfrm>
            <a:off x="304800" y="304800"/>
            <a:ext cx="1600200" cy="646113"/>
          </a:xfrm>
          <a:prstGeom prst="rect">
            <a:avLst/>
          </a:prstGeom>
          <a:noFill/>
          <a:ln w="9525">
            <a:noFill/>
            <a:miter lim="800000"/>
            <a:headEnd/>
            <a:tailEnd/>
          </a:ln>
        </p:spPr>
        <p:txBody>
          <a:bodyPr>
            <a:spAutoFit/>
          </a:bodyPr>
          <a:lstStyle/>
          <a:p>
            <a:r>
              <a:rPr lang="en-US" sz="3600"/>
              <a:t>27 x 8</a:t>
            </a:r>
          </a:p>
        </p:txBody>
      </p:sp>
      <p:pic>
        <p:nvPicPr>
          <p:cNvPr id="36867" name="Picture 3"/>
          <p:cNvPicPr>
            <a:picLocks noChangeAspect="1" noChangeArrowheads="1"/>
          </p:cNvPicPr>
          <p:nvPr/>
        </p:nvPicPr>
        <p:blipFill>
          <a:blip r:embed="rId3" cstate="print"/>
          <a:srcRect/>
          <a:stretch>
            <a:fillRect/>
          </a:stretch>
        </p:blipFill>
        <p:spPr bwMode="auto">
          <a:xfrm>
            <a:off x="2209800" y="2514600"/>
            <a:ext cx="3657600" cy="1857375"/>
          </a:xfrm>
          <a:prstGeom prst="rect">
            <a:avLst/>
          </a:prstGeom>
          <a:noFill/>
          <a:ln w="9525">
            <a:noFill/>
            <a:miter lim="800000"/>
            <a:headEnd/>
            <a:tailEnd/>
          </a:ln>
        </p:spPr>
      </p:pic>
      <p:sp>
        <p:nvSpPr>
          <p:cNvPr id="6" name="TextBox 5"/>
          <p:cNvSpPr txBox="1">
            <a:spLocks noChangeArrowheads="1"/>
          </p:cNvSpPr>
          <p:nvPr/>
        </p:nvSpPr>
        <p:spPr bwMode="auto">
          <a:xfrm>
            <a:off x="381000" y="3048000"/>
            <a:ext cx="1828800" cy="646113"/>
          </a:xfrm>
          <a:prstGeom prst="rect">
            <a:avLst/>
          </a:prstGeom>
          <a:noFill/>
          <a:ln w="9525">
            <a:noFill/>
            <a:miter lim="800000"/>
            <a:headEnd/>
            <a:tailEnd/>
          </a:ln>
        </p:spPr>
        <p:txBody>
          <a:bodyPr>
            <a:spAutoFit/>
          </a:bodyPr>
          <a:lstStyle/>
          <a:p>
            <a:r>
              <a:rPr lang="en-US" sz="3600"/>
              <a:t>684 x 5</a:t>
            </a:r>
          </a:p>
        </p:txBody>
      </p:sp>
      <p:pic>
        <p:nvPicPr>
          <p:cNvPr id="36868" name="Picture 4"/>
          <p:cNvPicPr>
            <a:picLocks noChangeAspect="1" noChangeArrowheads="1"/>
          </p:cNvPicPr>
          <p:nvPr/>
        </p:nvPicPr>
        <p:blipFill>
          <a:blip r:embed="rId4" cstate="print"/>
          <a:srcRect/>
          <a:stretch>
            <a:fillRect/>
          </a:stretch>
        </p:blipFill>
        <p:spPr bwMode="auto">
          <a:xfrm>
            <a:off x="2743200" y="4876800"/>
            <a:ext cx="4038600" cy="1816100"/>
          </a:xfrm>
          <a:prstGeom prst="rect">
            <a:avLst/>
          </a:prstGeom>
          <a:noFill/>
          <a:ln w="9525">
            <a:noFill/>
            <a:miter lim="800000"/>
            <a:headEnd/>
            <a:tailEnd/>
          </a:ln>
        </p:spPr>
      </p:pic>
      <p:sp>
        <p:nvSpPr>
          <p:cNvPr id="8" name="TextBox 7"/>
          <p:cNvSpPr txBox="1">
            <a:spLocks noChangeArrowheads="1"/>
          </p:cNvSpPr>
          <p:nvPr/>
        </p:nvSpPr>
        <p:spPr bwMode="auto">
          <a:xfrm>
            <a:off x="457200" y="4953000"/>
            <a:ext cx="1828800" cy="646113"/>
          </a:xfrm>
          <a:prstGeom prst="rect">
            <a:avLst/>
          </a:prstGeom>
          <a:noFill/>
          <a:ln w="9525">
            <a:noFill/>
            <a:miter lim="800000"/>
            <a:headEnd/>
            <a:tailEnd/>
          </a:ln>
        </p:spPr>
        <p:txBody>
          <a:bodyPr>
            <a:spAutoFit/>
          </a:bodyPr>
          <a:lstStyle/>
          <a:p>
            <a:r>
              <a:rPr lang="en-US" sz="3600"/>
              <a:t>25 x 26</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nodeType="clickEffect">
                                  <p:stCondLst>
                                    <p:cond delay="0"/>
                                  </p:stCondLst>
                                  <p:childTnLst>
                                    <p:set>
                                      <p:cBhvr>
                                        <p:cTn id="10" dur="1" fill="hold">
                                          <p:stCondLst>
                                            <p:cond delay="0"/>
                                          </p:stCondLst>
                                        </p:cTn>
                                        <p:tgtEl>
                                          <p:spTgt spid="36866"/>
                                        </p:tgtEl>
                                        <p:attrNameLst>
                                          <p:attrName>style.visibility</p:attrName>
                                        </p:attrNameLst>
                                      </p:cBhvr>
                                      <p:to>
                                        <p:strVal val="visible"/>
                                      </p:to>
                                    </p:set>
                                    <p:animEffect transition="in" filter="fade">
                                      <p:cBhvr>
                                        <p:cTn id="11" dur="1000"/>
                                        <p:tgtEl>
                                          <p:spTgt spid="36866"/>
                                        </p:tgtEl>
                                      </p:cBhvr>
                                    </p:animEffect>
                                    <p:anim calcmode="lin" valueType="num">
                                      <p:cBhvr>
                                        <p:cTn id="12" dur="1000" fill="hold"/>
                                        <p:tgtEl>
                                          <p:spTgt spid="36866"/>
                                        </p:tgtEl>
                                        <p:attrNameLst>
                                          <p:attrName>ppt_x</p:attrName>
                                        </p:attrNameLst>
                                      </p:cBhvr>
                                      <p:tavLst>
                                        <p:tav tm="0">
                                          <p:val>
                                            <p:strVal val="#ppt_x"/>
                                          </p:val>
                                        </p:tav>
                                        <p:tav tm="100000">
                                          <p:val>
                                            <p:strVal val="#ppt_x"/>
                                          </p:val>
                                        </p:tav>
                                      </p:tavLst>
                                    </p:anim>
                                    <p:anim calcmode="lin" valueType="num">
                                      <p:cBhvr>
                                        <p:cTn id="13" dur="1000" fill="hold"/>
                                        <p:tgtEl>
                                          <p:spTgt spid="36866"/>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nodeType="clickEffect">
                                  <p:stCondLst>
                                    <p:cond delay="0"/>
                                  </p:stCondLst>
                                  <p:childTnLst>
                                    <p:set>
                                      <p:cBhvr>
                                        <p:cTn id="21" dur="1" fill="hold">
                                          <p:stCondLst>
                                            <p:cond delay="0"/>
                                          </p:stCondLst>
                                        </p:cTn>
                                        <p:tgtEl>
                                          <p:spTgt spid="36867"/>
                                        </p:tgtEl>
                                        <p:attrNameLst>
                                          <p:attrName>style.visibility</p:attrName>
                                        </p:attrNameLst>
                                      </p:cBhvr>
                                      <p:to>
                                        <p:strVal val="visible"/>
                                      </p:to>
                                    </p:set>
                                    <p:animEffect transition="in" filter="fade">
                                      <p:cBhvr>
                                        <p:cTn id="22" dur="1000"/>
                                        <p:tgtEl>
                                          <p:spTgt spid="36867"/>
                                        </p:tgtEl>
                                      </p:cBhvr>
                                    </p:animEffect>
                                    <p:anim calcmode="lin" valueType="num">
                                      <p:cBhvr>
                                        <p:cTn id="23" dur="1000" fill="hold"/>
                                        <p:tgtEl>
                                          <p:spTgt spid="36867"/>
                                        </p:tgtEl>
                                        <p:attrNameLst>
                                          <p:attrName>ppt_x</p:attrName>
                                        </p:attrNameLst>
                                      </p:cBhvr>
                                      <p:tavLst>
                                        <p:tav tm="0">
                                          <p:val>
                                            <p:strVal val="#ppt_x"/>
                                          </p:val>
                                        </p:tav>
                                        <p:tav tm="100000">
                                          <p:val>
                                            <p:strVal val="#ppt_x"/>
                                          </p:val>
                                        </p:tav>
                                      </p:tavLst>
                                    </p:anim>
                                    <p:anim calcmode="lin" valueType="num">
                                      <p:cBhvr>
                                        <p:cTn id="24" dur="1000" fill="hold"/>
                                        <p:tgtEl>
                                          <p:spTgt spid="36867"/>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36868"/>
                                        </p:tgtEl>
                                        <p:attrNameLst>
                                          <p:attrName>style.visibility</p:attrName>
                                        </p:attrNameLst>
                                      </p:cBhvr>
                                      <p:to>
                                        <p:strVal val="visible"/>
                                      </p:to>
                                    </p:set>
                                    <p:animEffect transition="in" filter="fade">
                                      <p:cBhvr>
                                        <p:cTn id="33" dur="1000"/>
                                        <p:tgtEl>
                                          <p:spTgt spid="36868"/>
                                        </p:tgtEl>
                                      </p:cBhvr>
                                    </p:animEffect>
                                    <p:anim calcmode="lin" valueType="num">
                                      <p:cBhvr>
                                        <p:cTn id="34" dur="1000" fill="hold"/>
                                        <p:tgtEl>
                                          <p:spTgt spid="36868"/>
                                        </p:tgtEl>
                                        <p:attrNameLst>
                                          <p:attrName>ppt_x</p:attrName>
                                        </p:attrNameLst>
                                      </p:cBhvr>
                                      <p:tavLst>
                                        <p:tav tm="0">
                                          <p:val>
                                            <p:strVal val="#ppt_x"/>
                                          </p:val>
                                        </p:tav>
                                        <p:tav tm="100000">
                                          <p:val>
                                            <p:strVal val="#ppt_x"/>
                                          </p:val>
                                        </p:tav>
                                      </p:tavLst>
                                    </p:anim>
                                    <p:anim calcmode="lin" valueType="num">
                                      <p:cBhvr>
                                        <p:cTn id="35" dur="1000" fill="hold"/>
                                        <p:tgtEl>
                                          <p:spTgt spid="368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15363" name="Picture 2" descr="http://www.clker.com/cliparts/5/8/o/K/m/X/review-md.png"/>
          <p:cNvPicPr>
            <a:picLocks noChangeAspect="1" noChangeArrowheads="1"/>
          </p:cNvPicPr>
          <p:nvPr/>
        </p:nvPicPr>
        <p:blipFill>
          <a:blip r:embed="rId2" cstate="print"/>
          <a:srcRect/>
          <a:stretch>
            <a:fillRect/>
          </a:stretch>
        </p:blipFill>
        <p:spPr bwMode="auto">
          <a:xfrm>
            <a:off x="2895600" y="457200"/>
            <a:ext cx="2857500" cy="2857500"/>
          </a:xfrm>
          <a:prstGeom prst="rect">
            <a:avLst/>
          </a:prstGeom>
          <a:noFill/>
          <a:ln w="9525">
            <a:noFill/>
            <a:miter lim="800000"/>
            <a:headEnd/>
            <a:tailEnd/>
          </a:ln>
        </p:spPr>
      </p:pic>
      <p:sp>
        <p:nvSpPr>
          <p:cNvPr id="15364" name="TextBox 1"/>
          <p:cNvSpPr txBox="1">
            <a:spLocks noChangeArrowheads="1"/>
          </p:cNvSpPr>
          <p:nvPr/>
        </p:nvSpPr>
        <p:spPr bwMode="auto">
          <a:xfrm>
            <a:off x="381000" y="3810000"/>
            <a:ext cx="8229600" cy="1200150"/>
          </a:xfrm>
          <a:prstGeom prst="rect">
            <a:avLst/>
          </a:prstGeom>
          <a:noFill/>
          <a:ln w="9525">
            <a:noFill/>
            <a:miter lim="800000"/>
            <a:headEnd/>
            <a:tailEnd/>
          </a:ln>
        </p:spPr>
        <p:txBody>
          <a:bodyPr>
            <a:spAutoFit/>
          </a:bodyPr>
          <a:lstStyle/>
          <a:p>
            <a:r>
              <a:rPr lang="en-US" sz="3600"/>
              <a:t>Let’s review what we know about place value before moving on with the lesson.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16387" name="Picture 3"/>
          <p:cNvPicPr>
            <a:picLocks noChangeAspect="1" noChangeArrowheads="1"/>
          </p:cNvPicPr>
          <p:nvPr/>
        </p:nvPicPr>
        <p:blipFill>
          <a:blip r:embed="rId2" cstate="print"/>
          <a:srcRect/>
          <a:stretch>
            <a:fillRect/>
          </a:stretch>
        </p:blipFill>
        <p:spPr bwMode="auto">
          <a:xfrm>
            <a:off x="49213" y="76200"/>
            <a:ext cx="9094787" cy="5800725"/>
          </a:xfrm>
          <a:prstGeom prst="rect">
            <a:avLst/>
          </a:prstGeom>
          <a:noFill/>
          <a:ln w="9525">
            <a:noFill/>
            <a:miter lim="800000"/>
            <a:headEnd/>
            <a:tailEnd/>
          </a:ln>
        </p:spPr>
      </p:pic>
      <p:sp>
        <p:nvSpPr>
          <p:cNvPr id="44" name="Oval 43"/>
          <p:cNvSpPr/>
          <p:nvPr/>
        </p:nvSpPr>
        <p:spPr>
          <a:xfrm>
            <a:off x="6477000" y="1447800"/>
            <a:ext cx="1371600" cy="762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7750175" y="1371600"/>
            <a:ext cx="1371600" cy="838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 name="Group 20"/>
          <p:cNvGrpSpPr>
            <a:grpSpLocks/>
          </p:cNvGrpSpPr>
          <p:nvPr/>
        </p:nvGrpSpPr>
        <p:grpSpPr bwMode="auto">
          <a:xfrm>
            <a:off x="7924800" y="1600200"/>
            <a:ext cx="1066800" cy="457200"/>
            <a:chOff x="7924800" y="1600200"/>
            <a:chExt cx="1066800" cy="457200"/>
          </a:xfrm>
        </p:grpSpPr>
        <p:grpSp>
          <p:nvGrpSpPr>
            <p:cNvPr id="16413" name="Group 19"/>
            <p:cNvGrpSpPr>
              <a:grpSpLocks/>
            </p:cNvGrpSpPr>
            <p:nvPr/>
          </p:nvGrpSpPr>
          <p:grpSpPr bwMode="auto">
            <a:xfrm>
              <a:off x="7924800" y="1905000"/>
              <a:ext cx="1066800" cy="152400"/>
              <a:chOff x="7940040" y="4191000"/>
              <a:chExt cx="1066800" cy="152400"/>
            </a:xfrm>
          </p:grpSpPr>
          <p:sp>
            <p:nvSpPr>
              <p:cNvPr id="2" name="Oval 1"/>
              <p:cNvSpPr/>
              <p:nvPr/>
            </p:nvSpPr>
            <p:spPr>
              <a:xfrm>
                <a:off x="7940040" y="4191000"/>
                <a:ext cx="152400" cy="15240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Oval 4"/>
              <p:cNvSpPr/>
              <p:nvPr/>
            </p:nvSpPr>
            <p:spPr>
              <a:xfrm>
                <a:off x="8168640" y="4191000"/>
                <a:ext cx="152400" cy="15240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Oval 5"/>
              <p:cNvSpPr/>
              <p:nvPr/>
            </p:nvSpPr>
            <p:spPr>
              <a:xfrm>
                <a:off x="8397240" y="4191000"/>
                <a:ext cx="152400" cy="15240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a:off x="8625840" y="4191000"/>
                <a:ext cx="152400" cy="15240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Oval 7"/>
              <p:cNvSpPr/>
              <p:nvPr/>
            </p:nvSpPr>
            <p:spPr>
              <a:xfrm>
                <a:off x="8854440" y="4191000"/>
                <a:ext cx="152400" cy="15240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6414" name="Group 12"/>
            <p:cNvGrpSpPr>
              <a:grpSpLocks/>
            </p:cNvGrpSpPr>
            <p:nvPr/>
          </p:nvGrpSpPr>
          <p:grpSpPr bwMode="auto">
            <a:xfrm>
              <a:off x="7924800" y="1600200"/>
              <a:ext cx="1066800" cy="152400"/>
              <a:chOff x="7924800" y="1600200"/>
              <a:chExt cx="1066800" cy="152400"/>
            </a:xfrm>
          </p:grpSpPr>
          <p:sp>
            <p:nvSpPr>
              <p:cNvPr id="14" name="Oval 13"/>
              <p:cNvSpPr/>
              <p:nvPr/>
            </p:nvSpPr>
            <p:spPr>
              <a:xfrm>
                <a:off x="7924800" y="1600200"/>
                <a:ext cx="152400" cy="15240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Oval 14"/>
              <p:cNvSpPr/>
              <p:nvPr/>
            </p:nvSpPr>
            <p:spPr>
              <a:xfrm>
                <a:off x="8153400" y="1600200"/>
                <a:ext cx="152400" cy="15240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Oval 15"/>
              <p:cNvSpPr/>
              <p:nvPr/>
            </p:nvSpPr>
            <p:spPr>
              <a:xfrm>
                <a:off x="8382000" y="1600200"/>
                <a:ext cx="152400" cy="15240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Oval 16"/>
              <p:cNvSpPr/>
              <p:nvPr/>
            </p:nvSpPr>
            <p:spPr>
              <a:xfrm>
                <a:off x="8610600" y="1600200"/>
                <a:ext cx="152400" cy="15240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Oval 17"/>
              <p:cNvSpPr/>
              <p:nvPr/>
            </p:nvSpPr>
            <p:spPr>
              <a:xfrm>
                <a:off x="8839200" y="1600200"/>
                <a:ext cx="152400" cy="15240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sp>
        <p:nvSpPr>
          <p:cNvPr id="22" name="TextBox 21"/>
          <p:cNvSpPr txBox="1">
            <a:spLocks noChangeArrowheads="1"/>
          </p:cNvSpPr>
          <p:nvPr/>
        </p:nvSpPr>
        <p:spPr bwMode="auto">
          <a:xfrm>
            <a:off x="7924800" y="2590800"/>
            <a:ext cx="1143000" cy="369888"/>
          </a:xfrm>
          <a:prstGeom prst="rect">
            <a:avLst/>
          </a:prstGeom>
          <a:noFill/>
          <a:ln w="9525">
            <a:noFill/>
            <a:miter lim="800000"/>
            <a:headEnd/>
            <a:tailEnd/>
          </a:ln>
        </p:spPr>
        <p:txBody>
          <a:bodyPr>
            <a:spAutoFit/>
          </a:bodyPr>
          <a:lstStyle/>
          <a:p>
            <a:r>
              <a:rPr lang="en-US"/>
              <a:t>10 ones</a:t>
            </a:r>
          </a:p>
        </p:txBody>
      </p:sp>
      <p:cxnSp>
        <p:nvCxnSpPr>
          <p:cNvPr id="27" name="Straight Arrow Connector 26"/>
          <p:cNvCxnSpPr/>
          <p:nvPr/>
        </p:nvCxnSpPr>
        <p:spPr>
          <a:xfrm flipH="1">
            <a:off x="7543800" y="1828800"/>
            <a:ext cx="3048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1" name="Group 28"/>
          <p:cNvGrpSpPr>
            <a:grpSpLocks/>
          </p:cNvGrpSpPr>
          <p:nvPr/>
        </p:nvGrpSpPr>
        <p:grpSpPr bwMode="auto">
          <a:xfrm>
            <a:off x="6629400" y="1600200"/>
            <a:ext cx="1066800" cy="457200"/>
            <a:chOff x="6629400" y="1600200"/>
            <a:chExt cx="1066800" cy="457200"/>
          </a:xfrm>
        </p:grpSpPr>
        <p:grpSp>
          <p:nvGrpSpPr>
            <p:cNvPr id="16403" name="Group 30"/>
            <p:cNvGrpSpPr>
              <a:grpSpLocks/>
            </p:cNvGrpSpPr>
            <p:nvPr/>
          </p:nvGrpSpPr>
          <p:grpSpPr bwMode="auto">
            <a:xfrm>
              <a:off x="6629400" y="1905000"/>
              <a:ext cx="1066800" cy="152400"/>
              <a:chOff x="7940040" y="4191000"/>
              <a:chExt cx="1066800" cy="152400"/>
            </a:xfrm>
          </p:grpSpPr>
          <p:sp>
            <p:nvSpPr>
              <p:cNvPr id="38" name="Oval 37"/>
              <p:cNvSpPr/>
              <p:nvPr/>
            </p:nvSpPr>
            <p:spPr>
              <a:xfrm>
                <a:off x="7940040" y="4191000"/>
                <a:ext cx="152400" cy="152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Oval 38"/>
              <p:cNvSpPr/>
              <p:nvPr/>
            </p:nvSpPr>
            <p:spPr>
              <a:xfrm>
                <a:off x="8168640" y="4191000"/>
                <a:ext cx="152400" cy="152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Oval 39"/>
              <p:cNvSpPr/>
              <p:nvPr/>
            </p:nvSpPr>
            <p:spPr>
              <a:xfrm>
                <a:off x="8397240" y="4191000"/>
                <a:ext cx="152400" cy="152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Oval 40"/>
              <p:cNvSpPr/>
              <p:nvPr/>
            </p:nvSpPr>
            <p:spPr>
              <a:xfrm>
                <a:off x="8625840" y="4191000"/>
                <a:ext cx="152400" cy="152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Oval 41"/>
              <p:cNvSpPr/>
              <p:nvPr/>
            </p:nvSpPr>
            <p:spPr>
              <a:xfrm>
                <a:off x="8854440" y="4191000"/>
                <a:ext cx="152400" cy="152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3" name="Oval 32"/>
            <p:cNvSpPr/>
            <p:nvPr/>
          </p:nvSpPr>
          <p:spPr>
            <a:xfrm>
              <a:off x="6858000" y="1600200"/>
              <a:ext cx="152400" cy="152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Oval 33"/>
            <p:cNvSpPr/>
            <p:nvPr/>
          </p:nvSpPr>
          <p:spPr>
            <a:xfrm>
              <a:off x="7086600" y="1600200"/>
              <a:ext cx="152400" cy="152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Oval 34"/>
            <p:cNvSpPr/>
            <p:nvPr/>
          </p:nvSpPr>
          <p:spPr>
            <a:xfrm>
              <a:off x="7315200" y="1600200"/>
              <a:ext cx="152400" cy="152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Oval 35"/>
            <p:cNvSpPr/>
            <p:nvPr/>
          </p:nvSpPr>
          <p:spPr>
            <a:xfrm>
              <a:off x="7543800" y="1600200"/>
              <a:ext cx="152400" cy="152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7" name="Oval 36"/>
          <p:cNvSpPr/>
          <p:nvPr/>
        </p:nvSpPr>
        <p:spPr>
          <a:xfrm>
            <a:off x="6629400" y="1600200"/>
            <a:ext cx="152400" cy="152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TextBox 42"/>
          <p:cNvSpPr txBox="1">
            <a:spLocks noChangeArrowheads="1"/>
          </p:cNvSpPr>
          <p:nvPr/>
        </p:nvSpPr>
        <p:spPr bwMode="auto">
          <a:xfrm>
            <a:off x="6705600" y="2590800"/>
            <a:ext cx="1143000" cy="369888"/>
          </a:xfrm>
          <a:prstGeom prst="rect">
            <a:avLst/>
          </a:prstGeom>
          <a:noFill/>
          <a:ln w="9525">
            <a:noFill/>
            <a:miter lim="800000"/>
            <a:headEnd/>
            <a:tailEnd/>
          </a:ln>
        </p:spPr>
        <p:txBody>
          <a:bodyPr>
            <a:spAutoFit/>
          </a:bodyPr>
          <a:lstStyle/>
          <a:p>
            <a:r>
              <a:rPr lang="en-US"/>
              <a:t>1 ten</a:t>
            </a:r>
          </a:p>
        </p:txBody>
      </p:sp>
      <p:sp>
        <p:nvSpPr>
          <p:cNvPr id="28" name="TextBox 27"/>
          <p:cNvSpPr txBox="1">
            <a:spLocks noChangeArrowheads="1"/>
          </p:cNvSpPr>
          <p:nvPr/>
        </p:nvSpPr>
        <p:spPr bwMode="auto">
          <a:xfrm>
            <a:off x="8153400" y="1066800"/>
            <a:ext cx="533400" cy="1446213"/>
          </a:xfrm>
          <a:prstGeom prst="rect">
            <a:avLst/>
          </a:prstGeom>
          <a:noFill/>
          <a:ln w="9525">
            <a:noFill/>
            <a:miter lim="800000"/>
            <a:headEnd/>
            <a:tailEnd/>
          </a:ln>
        </p:spPr>
        <p:txBody>
          <a:bodyPr>
            <a:spAutoFit/>
          </a:bodyPr>
          <a:lstStyle/>
          <a:p>
            <a:r>
              <a:rPr lang="en-US" sz="8800"/>
              <a:t>x</a:t>
            </a:r>
          </a:p>
        </p:txBody>
      </p:sp>
      <p:sp>
        <p:nvSpPr>
          <p:cNvPr id="47" name="TextBox 46"/>
          <p:cNvSpPr txBox="1">
            <a:spLocks noChangeArrowheads="1"/>
          </p:cNvSpPr>
          <p:nvPr/>
        </p:nvSpPr>
        <p:spPr bwMode="auto">
          <a:xfrm>
            <a:off x="6705600" y="3048000"/>
            <a:ext cx="1143000" cy="369888"/>
          </a:xfrm>
          <a:prstGeom prst="rect">
            <a:avLst/>
          </a:prstGeom>
          <a:noFill/>
          <a:ln w="9525">
            <a:noFill/>
            <a:miter lim="800000"/>
            <a:headEnd/>
            <a:tailEnd/>
          </a:ln>
        </p:spPr>
        <p:txBody>
          <a:bodyPr>
            <a:spAutoFit/>
          </a:bodyPr>
          <a:lstStyle/>
          <a:p>
            <a:r>
              <a:rPr lang="en-US"/>
              <a:t> + 9 tens</a:t>
            </a:r>
          </a:p>
        </p:txBody>
      </p:sp>
      <p:sp>
        <p:nvSpPr>
          <p:cNvPr id="48" name="TextBox 47"/>
          <p:cNvSpPr txBox="1">
            <a:spLocks noChangeArrowheads="1"/>
          </p:cNvSpPr>
          <p:nvPr/>
        </p:nvSpPr>
        <p:spPr bwMode="auto">
          <a:xfrm>
            <a:off x="6553200" y="3505200"/>
            <a:ext cx="1219200" cy="369888"/>
          </a:xfrm>
          <a:prstGeom prst="rect">
            <a:avLst/>
          </a:prstGeom>
          <a:noFill/>
          <a:ln w="9525">
            <a:noFill/>
            <a:miter lim="800000"/>
            <a:headEnd/>
            <a:tailEnd/>
          </a:ln>
        </p:spPr>
        <p:txBody>
          <a:bodyPr>
            <a:spAutoFit/>
          </a:bodyPr>
          <a:lstStyle/>
          <a:p>
            <a:r>
              <a:rPr lang="en-US"/>
              <a:t> = 10 tens</a:t>
            </a:r>
          </a:p>
        </p:txBody>
      </p:sp>
      <p:sp>
        <p:nvSpPr>
          <p:cNvPr id="49" name="TextBox 48"/>
          <p:cNvSpPr txBox="1">
            <a:spLocks noChangeArrowheads="1"/>
          </p:cNvSpPr>
          <p:nvPr/>
        </p:nvSpPr>
        <p:spPr bwMode="auto">
          <a:xfrm>
            <a:off x="6858000" y="990600"/>
            <a:ext cx="533400" cy="1446213"/>
          </a:xfrm>
          <a:prstGeom prst="rect">
            <a:avLst/>
          </a:prstGeom>
          <a:noFill/>
          <a:ln w="9525">
            <a:noFill/>
            <a:miter lim="800000"/>
            <a:headEnd/>
            <a:tailEnd/>
          </a:ln>
        </p:spPr>
        <p:txBody>
          <a:bodyPr>
            <a:spAutoFit/>
          </a:bodyPr>
          <a:lstStyle/>
          <a:p>
            <a:r>
              <a:rPr lang="en-US" sz="8800"/>
              <a:t>x</a:t>
            </a:r>
          </a:p>
        </p:txBody>
      </p:sp>
      <p:sp>
        <p:nvSpPr>
          <p:cNvPr id="50" name="Oval 49"/>
          <p:cNvSpPr/>
          <p:nvPr/>
        </p:nvSpPr>
        <p:spPr>
          <a:xfrm>
            <a:off x="5334000" y="1600200"/>
            <a:ext cx="152400" cy="1524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4" name="Straight Arrow Connector 53"/>
          <p:cNvCxnSpPr/>
          <p:nvPr/>
        </p:nvCxnSpPr>
        <p:spPr>
          <a:xfrm flipH="1">
            <a:off x="6172200" y="1828800"/>
            <a:ext cx="3048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5" name="TextBox 54"/>
          <p:cNvSpPr txBox="1">
            <a:spLocks noChangeArrowheads="1"/>
          </p:cNvSpPr>
          <p:nvPr/>
        </p:nvSpPr>
        <p:spPr bwMode="auto">
          <a:xfrm>
            <a:off x="5257800" y="3505200"/>
            <a:ext cx="1219200" cy="369888"/>
          </a:xfrm>
          <a:prstGeom prst="rect">
            <a:avLst/>
          </a:prstGeom>
          <a:noFill/>
          <a:ln w="9525">
            <a:noFill/>
            <a:miter lim="800000"/>
            <a:headEnd/>
            <a:tailEnd/>
          </a:ln>
        </p:spPr>
        <p:txBody>
          <a:bodyPr>
            <a:spAutoFit/>
          </a:bodyPr>
          <a:lstStyle/>
          <a:p>
            <a:r>
              <a:rPr lang="en-US"/>
              <a:t>1 hundred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Effect transition="in" filter="fade">
                                      <p:cBhvr>
                                        <p:cTn id="28" dur="500"/>
                                        <p:tgtEl>
                                          <p:spTgt spid="2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1000"/>
                                        <p:tgtEl>
                                          <p:spTgt spid="43"/>
                                        </p:tgtEl>
                                      </p:cBhvr>
                                    </p:animEffect>
                                    <p:anim calcmode="lin" valueType="num">
                                      <p:cBhvr>
                                        <p:cTn id="40" dur="1000" fill="hold"/>
                                        <p:tgtEl>
                                          <p:spTgt spid="43"/>
                                        </p:tgtEl>
                                        <p:attrNameLst>
                                          <p:attrName>ppt_x</p:attrName>
                                        </p:attrNameLst>
                                      </p:cBhvr>
                                      <p:tavLst>
                                        <p:tav tm="0">
                                          <p:val>
                                            <p:strVal val="#ppt_x"/>
                                          </p:val>
                                        </p:tav>
                                        <p:tav tm="100000">
                                          <p:val>
                                            <p:strVal val="#ppt_x"/>
                                          </p:val>
                                        </p:tav>
                                      </p:tavLst>
                                    </p:anim>
                                    <p:anim calcmode="lin" valueType="num">
                                      <p:cBhvr>
                                        <p:cTn id="4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42" presetClass="entr" presetSubtype="0"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1000"/>
                                        <p:tgtEl>
                                          <p:spTgt spid="47"/>
                                        </p:tgtEl>
                                      </p:cBhvr>
                                    </p:animEffect>
                                    <p:anim calcmode="lin" valueType="num">
                                      <p:cBhvr>
                                        <p:cTn id="54" dur="1000" fill="hold"/>
                                        <p:tgtEl>
                                          <p:spTgt spid="47"/>
                                        </p:tgtEl>
                                        <p:attrNameLst>
                                          <p:attrName>ppt_x</p:attrName>
                                        </p:attrNameLst>
                                      </p:cBhvr>
                                      <p:tavLst>
                                        <p:tav tm="0">
                                          <p:val>
                                            <p:strVal val="#ppt_x"/>
                                          </p:val>
                                        </p:tav>
                                        <p:tav tm="100000">
                                          <p:val>
                                            <p:strVal val="#ppt_x"/>
                                          </p:val>
                                        </p:tav>
                                      </p:tavLst>
                                    </p:anim>
                                    <p:anim calcmode="lin" valueType="num">
                                      <p:cBhvr>
                                        <p:cTn id="55"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anim calcmode="lin" valueType="num">
                                      <p:cBhvr>
                                        <p:cTn id="61" dur="1000" fill="hold"/>
                                        <p:tgtEl>
                                          <p:spTgt spid="48"/>
                                        </p:tgtEl>
                                        <p:attrNameLst>
                                          <p:attrName>ppt_x</p:attrName>
                                        </p:attrNameLst>
                                      </p:cBhvr>
                                      <p:tavLst>
                                        <p:tav tm="0">
                                          <p:val>
                                            <p:strVal val="#ppt_x"/>
                                          </p:val>
                                        </p:tav>
                                        <p:tav tm="100000">
                                          <p:val>
                                            <p:strVal val="#ppt_x"/>
                                          </p:val>
                                        </p:tav>
                                      </p:tavLst>
                                    </p:anim>
                                    <p:anim calcmode="lin" valueType="num">
                                      <p:cBhvr>
                                        <p:cTn id="62"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1000"/>
                                        <p:tgtEl>
                                          <p:spTgt spid="44"/>
                                        </p:tgtEl>
                                      </p:cBhvr>
                                    </p:animEffect>
                                    <p:anim calcmode="lin" valueType="num">
                                      <p:cBhvr>
                                        <p:cTn id="68" dur="1000" fill="hold"/>
                                        <p:tgtEl>
                                          <p:spTgt spid="44"/>
                                        </p:tgtEl>
                                        <p:attrNameLst>
                                          <p:attrName>ppt_x</p:attrName>
                                        </p:attrNameLst>
                                      </p:cBhvr>
                                      <p:tavLst>
                                        <p:tav tm="0">
                                          <p:val>
                                            <p:strVal val="#ppt_x"/>
                                          </p:val>
                                        </p:tav>
                                        <p:tav tm="100000">
                                          <p:val>
                                            <p:strVal val="#ppt_x"/>
                                          </p:val>
                                        </p:tav>
                                      </p:tavLst>
                                    </p:anim>
                                    <p:anim calcmode="lin" valueType="num">
                                      <p:cBhvr>
                                        <p:cTn id="6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p:cTn id="74" dur="500" fill="hold"/>
                                        <p:tgtEl>
                                          <p:spTgt spid="49"/>
                                        </p:tgtEl>
                                        <p:attrNameLst>
                                          <p:attrName>ppt_w</p:attrName>
                                        </p:attrNameLst>
                                      </p:cBhvr>
                                      <p:tavLst>
                                        <p:tav tm="0">
                                          <p:val>
                                            <p:fltVal val="0"/>
                                          </p:val>
                                        </p:tav>
                                        <p:tav tm="100000">
                                          <p:val>
                                            <p:strVal val="#ppt_w"/>
                                          </p:val>
                                        </p:tav>
                                      </p:tavLst>
                                    </p:anim>
                                    <p:anim calcmode="lin" valueType="num">
                                      <p:cBhvr>
                                        <p:cTn id="75" dur="500" fill="hold"/>
                                        <p:tgtEl>
                                          <p:spTgt spid="49"/>
                                        </p:tgtEl>
                                        <p:attrNameLst>
                                          <p:attrName>ppt_h</p:attrName>
                                        </p:attrNameLst>
                                      </p:cBhvr>
                                      <p:tavLst>
                                        <p:tav tm="0">
                                          <p:val>
                                            <p:fltVal val="0"/>
                                          </p:val>
                                        </p:tav>
                                        <p:tav tm="100000">
                                          <p:val>
                                            <p:strVal val="#ppt_h"/>
                                          </p:val>
                                        </p:tav>
                                      </p:tavLst>
                                    </p:anim>
                                    <p:animEffect transition="in" filter="fade">
                                      <p:cBhvr>
                                        <p:cTn id="76" dur="500"/>
                                        <p:tgtEl>
                                          <p:spTgt spid="49"/>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50"/>
                                        </p:tgtEl>
                                        <p:attrNameLst>
                                          <p:attrName>style.visibility</p:attrName>
                                        </p:attrNameLst>
                                      </p:cBhvr>
                                      <p:to>
                                        <p:strVal val="visible"/>
                                      </p:to>
                                    </p:set>
                                    <p:anim calcmode="lin" valueType="num">
                                      <p:cBhvr additive="base">
                                        <p:cTn id="81" dur="500" fill="hold"/>
                                        <p:tgtEl>
                                          <p:spTgt spid="50"/>
                                        </p:tgtEl>
                                        <p:attrNameLst>
                                          <p:attrName>ppt_x</p:attrName>
                                        </p:attrNameLst>
                                      </p:cBhvr>
                                      <p:tavLst>
                                        <p:tav tm="0">
                                          <p:val>
                                            <p:strVal val="#ppt_x"/>
                                          </p:val>
                                        </p:tav>
                                        <p:tav tm="100000">
                                          <p:val>
                                            <p:strVal val="#ppt_x"/>
                                          </p:val>
                                        </p:tav>
                                      </p:tavLst>
                                    </p:anim>
                                    <p:anim calcmode="lin" valueType="num">
                                      <p:cBhvr additive="base">
                                        <p:cTn id="82"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1000"/>
                                        <p:tgtEl>
                                          <p:spTgt spid="55"/>
                                        </p:tgtEl>
                                      </p:cBhvr>
                                    </p:animEffect>
                                    <p:anim calcmode="lin" valueType="num">
                                      <p:cBhvr>
                                        <p:cTn id="88" dur="1000" fill="hold"/>
                                        <p:tgtEl>
                                          <p:spTgt spid="55"/>
                                        </p:tgtEl>
                                        <p:attrNameLst>
                                          <p:attrName>ppt_x</p:attrName>
                                        </p:attrNameLst>
                                      </p:cBhvr>
                                      <p:tavLst>
                                        <p:tav tm="0">
                                          <p:val>
                                            <p:strVal val="#ppt_x"/>
                                          </p:val>
                                        </p:tav>
                                        <p:tav tm="100000">
                                          <p:val>
                                            <p:strVal val="#ppt_x"/>
                                          </p:val>
                                        </p:tav>
                                      </p:tavLst>
                                    </p:anim>
                                    <p:anim calcmode="lin" valueType="num">
                                      <p:cBhvr>
                                        <p:cTn id="8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10" grpId="0" animBg="1"/>
      <p:bldP spid="22" grpId="0"/>
      <p:bldP spid="37" grpId="0" animBg="1"/>
      <p:bldP spid="43" grpId="0"/>
      <p:bldP spid="28" grpId="0"/>
      <p:bldP spid="47" grpId="0"/>
      <p:bldP spid="48" grpId="0"/>
      <p:bldP spid="49" grpId="0"/>
      <p:bldP spid="50" grpId="0" animBg="1"/>
      <p:bldP spid="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17411" name="Picture 3"/>
          <p:cNvPicPr>
            <a:picLocks noChangeAspect="1" noChangeArrowheads="1"/>
          </p:cNvPicPr>
          <p:nvPr/>
        </p:nvPicPr>
        <p:blipFill>
          <a:blip r:embed="rId2" cstate="print"/>
          <a:srcRect/>
          <a:stretch>
            <a:fillRect/>
          </a:stretch>
        </p:blipFill>
        <p:spPr bwMode="auto">
          <a:xfrm>
            <a:off x="71438" y="0"/>
            <a:ext cx="9094787" cy="5800725"/>
          </a:xfrm>
          <a:prstGeom prst="rect">
            <a:avLst/>
          </a:prstGeom>
          <a:noFill/>
          <a:ln w="9525">
            <a:noFill/>
            <a:miter lim="800000"/>
            <a:headEnd/>
            <a:tailEnd/>
          </a:ln>
        </p:spPr>
      </p:pic>
      <p:grpSp>
        <p:nvGrpSpPr>
          <p:cNvPr id="2" name="Group 6"/>
          <p:cNvGrpSpPr>
            <a:grpSpLocks/>
          </p:cNvGrpSpPr>
          <p:nvPr/>
        </p:nvGrpSpPr>
        <p:grpSpPr bwMode="auto">
          <a:xfrm>
            <a:off x="5638800" y="1600200"/>
            <a:ext cx="2971800" cy="584200"/>
            <a:chOff x="5638800" y="1600200"/>
            <a:chExt cx="2971800" cy="584775"/>
          </a:xfrm>
        </p:grpSpPr>
        <p:sp>
          <p:nvSpPr>
            <p:cNvPr id="17454" name="TextBox 2"/>
            <p:cNvSpPr txBox="1">
              <a:spLocks noChangeArrowheads="1"/>
            </p:cNvSpPr>
            <p:nvPr/>
          </p:nvSpPr>
          <p:spPr bwMode="auto">
            <a:xfrm>
              <a:off x="5638800" y="1600200"/>
              <a:ext cx="381000" cy="584775"/>
            </a:xfrm>
            <a:prstGeom prst="rect">
              <a:avLst/>
            </a:prstGeom>
            <a:noFill/>
            <a:ln w="9525">
              <a:noFill/>
              <a:miter lim="800000"/>
              <a:headEnd/>
              <a:tailEnd/>
            </a:ln>
          </p:spPr>
          <p:txBody>
            <a:bodyPr>
              <a:spAutoFit/>
            </a:bodyPr>
            <a:lstStyle/>
            <a:p>
              <a:r>
                <a:rPr lang="en-US" sz="3200"/>
                <a:t>6</a:t>
              </a:r>
            </a:p>
          </p:txBody>
        </p:sp>
        <p:sp>
          <p:nvSpPr>
            <p:cNvPr id="17455" name="TextBox 3"/>
            <p:cNvSpPr txBox="1">
              <a:spLocks noChangeArrowheads="1"/>
            </p:cNvSpPr>
            <p:nvPr/>
          </p:nvSpPr>
          <p:spPr bwMode="auto">
            <a:xfrm>
              <a:off x="7010400" y="1600200"/>
              <a:ext cx="381000" cy="584775"/>
            </a:xfrm>
            <a:prstGeom prst="rect">
              <a:avLst/>
            </a:prstGeom>
            <a:noFill/>
            <a:ln w="9525">
              <a:noFill/>
              <a:miter lim="800000"/>
              <a:headEnd/>
              <a:tailEnd/>
            </a:ln>
          </p:spPr>
          <p:txBody>
            <a:bodyPr>
              <a:spAutoFit/>
            </a:bodyPr>
            <a:lstStyle/>
            <a:p>
              <a:r>
                <a:rPr lang="en-US" sz="3200"/>
                <a:t>7</a:t>
              </a:r>
            </a:p>
          </p:txBody>
        </p:sp>
        <p:sp>
          <p:nvSpPr>
            <p:cNvPr id="17456" name="TextBox 4"/>
            <p:cNvSpPr txBox="1">
              <a:spLocks noChangeArrowheads="1"/>
            </p:cNvSpPr>
            <p:nvPr/>
          </p:nvSpPr>
          <p:spPr bwMode="auto">
            <a:xfrm>
              <a:off x="8229600" y="1600200"/>
              <a:ext cx="381000" cy="584775"/>
            </a:xfrm>
            <a:prstGeom prst="rect">
              <a:avLst/>
            </a:prstGeom>
            <a:noFill/>
            <a:ln w="9525">
              <a:noFill/>
              <a:miter lim="800000"/>
              <a:headEnd/>
              <a:tailEnd/>
            </a:ln>
          </p:spPr>
          <p:txBody>
            <a:bodyPr>
              <a:spAutoFit/>
            </a:bodyPr>
            <a:lstStyle/>
            <a:p>
              <a:r>
                <a:rPr lang="en-US" sz="3200"/>
                <a:t>9</a:t>
              </a:r>
            </a:p>
          </p:txBody>
        </p:sp>
      </p:grpSp>
      <p:sp>
        <p:nvSpPr>
          <p:cNvPr id="17413" name="TextBox 5"/>
          <p:cNvSpPr txBox="1">
            <a:spLocks noChangeArrowheads="1"/>
          </p:cNvSpPr>
          <p:nvPr/>
        </p:nvSpPr>
        <p:spPr bwMode="auto">
          <a:xfrm>
            <a:off x="457200" y="6096000"/>
            <a:ext cx="8305800" cy="400050"/>
          </a:xfrm>
          <a:prstGeom prst="rect">
            <a:avLst/>
          </a:prstGeom>
          <a:noFill/>
          <a:ln w="9525">
            <a:noFill/>
            <a:miter lim="800000"/>
            <a:headEnd/>
            <a:tailEnd/>
          </a:ln>
        </p:spPr>
        <p:txBody>
          <a:bodyPr>
            <a:spAutoFit/>
          </a:bodyPr>
          <a:lstStyle/>
          <a:p>
            <a:r>
              <a:rPr lang="en-US" sz="2000"/>
              <a:t>Let’s read the numbers together.  Wait till I give you the signal.</a:t>
            </a:r>
          </a:p>
        </p:txBody>
      </p:sp>
      <p:grpSp>
        <p:nvGrpSpPr>
          <p:cNvPr id="3" name="Group 13"/>
          <p:cNvGrpSpPr>
            <a:grpSpLocks/>
          </p:cNvGrpSpPr>
          <p:nvPr/>
        </p:nvGrpSpPr>
        <p:grpSpPr bwMode="auto">
          <a:xfrm>
            <a:off x="4343400" y="2286000"/>
            <a:ext cx="4343400" cy="923925"/>
            <a:chOff x="4343400" y="2286000"/>
            <a:chExt cx="4343400" cy="923330"/>
          </a:xfrm>
        </p:grpSpPr>
        <p:sp>
          <p:nvSpPr>
            <p:cNvPr id="17449" name="TextBox 7"/>
            <p:cNvSpPr txBox="1">
              <a:spLocks noChangeArrowheads="1"/>
            </p:cNvSpPr>
            <p:nvPr/>
          </p:nvSpPr>
          <p:spPr bwMode="auto">
            <a:xfrm>
              <a:off x="8305800" y="2514600"/>
              <a:ext cx="381000" cy="584775"/>
            </a:xfrm>
            <a:prstGeom prst="rect">
              <a:avLst/>
            </a:prstGeom>
            <a:noFill/>
            <a:ln w="9525">
              <a:noFill/>
              <a:miter lim="800000"/>
              <a:headEnd/>
              <a:tailEnd/>
            </a:ln>
          </p:spPr>
          <p:txBody>
            <a:bodyPr>
              <a:spAutoFit/>
            </a:bodyPr>
            <a:lstStyle/>
            <a:p>
              <a:r>
                <a:rPr lang="en-US" sz="3200"/>
                <a:t>0</a:t>
              </a:r>
            </a:p>
          </p:txBody>
        </p:sp>
        <p:sp>
          <p:nvSpPr>
            <p:cNvPr id="17450" name="TextBox 8"/>
            <p:cNvSpPr txBox="1">
              <a:spLocks noChangeArrowheads="1"/>
            </p:cNvSpPr>
            <p:nvPr/>
          </p:nvSpPr>
          <p:spPr bwMode="auto">
            <a:xfrm>
              <a:off x="7010400" y="2514600"/>
              <a:ext cx="381000" cy="584775"/>
            </a:xfrm>
            <a:prstGeom prst="rect">
              <a:avLst/>
            </a:prstGeom>
            <a:noFill/>
            <a:ln w="9525">
              <a:noFill/>
              <a:miter lim="800000"/>
              <a:headEnd/>
              <a:tailEnd/>
            </a:ln>
          </p:spPr>
          <p:txBody>
            <a:bodyPr>
              <a:spAutoFit/>
            </a:bodyPr>
            <a:lstStyle/>
            <a:p>
              <a:r>
                <a:rPr lang="en-US" sz="3200"/>
                <a:t>9</a:t>
              </a:r>
            </a:p>
          </p:txBody>
        </p:sp>
        <p:sp>
          <p:nvSpPr>
            <p:cNvPr id="17451" name="TextBox 9"/>
            <p:cNvSpPr txBox="1">
              <a:spLocks noChangeArrowheads="1"/>
            </p:cNvSpPr>
            <p:nvPr/>
          </p:nvSpPr>
          <p:spPr bwMode="auto">
            <a:xfrm>
              <a:off x="5715000" y="2514600"/>
              <a:ext cx="381000" cy="584775"/>
            </a:xfrm>
            <a:prstGeom prst="rect">
              <a:avLst/>
            </a:prstGeom>
            <a:noFill/>
            <a:ln w="9525">
              <a:noFill/>
              <a:miter lim="800000"/>
              <a:headEnd/>
              <a:tailEnd/>
            </a:ln>
          </p:spPr>
          <p:txBody>
            <a:bodyPr>
              <a:spAutoFit/>
            </a:bodyPr>
            <a:lstStyle/>
            <a:p>
              <a:r>
                <a:rPr lang="en-US" sz="3200"/>
                <a:t>7</a:t>
              </a:r>
            </a:p>
          </p:txBody>
        </p:sp>
        <p:sp>
          <p:nvSpPr>
            <p:cNvPr id="17452" name="TextBox 10"/>
            <p:cNvSpPr txBox="1">
              <a:spLocks noChangeArrowheads="1"/>
            </p:cNvSpPr>
            <p:nvPr/>
          </p:nvSpPr>
          <p:spPr bwMode="auto">
            <a:xfrm>
              <a:off x="4343400" y="2514600"/>
              <a:ext cx="381000" cy="584775"/>
            </a:xfrm>
            <a:prstGeom prst="rect">
              <a:avLst/>
            </a:prstGeom>
            <a:noFill/>
            <a:ln w="9525">
              <a:noFill/>
              <a:miter lim="800000"/>
              <a:headEnd/>
              <a:tailEnd/>
            </a:ln>
          </p:spPr>
          <p:txBody>
            <a:bodyPr>
              <a:spAutoFit/>
            </a:bodyPr>
            <a:lstStyle/>
            <a:p>
              <a:r>
                <a:rPr lang="en-US" sz="3200"/>
                <a:t>6</a:t>
              </a:r>
            </a:p>
          </p:txBody>
        </p:sp>
        <p:sp>
          <p:nvSpPr>
            <p:cNvPr id="17453" name="TextBox 11"/>
            <p:cNvSpPr txBox="1">
              <a:spLocks noChangeArrowheads="1"/>
            </p:cNvSpPr>
            <p:nvPr/>
          </p:nvSpPr>
          <p:spPr bwMode="auto">
            <a:xfrm>
              <a:off x="4953000" y="2286000"/>
              <a:ext cx="381000" cy="923330"/>
            </a:xfrm>
            <a:prstGeom prst="rect">
              <a:avLst/>
            </a:prstGeom>
            <a:noFill/>
            <a:ln w="9525">
              <a:noFill/>
              <a:miter lim="800000"/>
              <a:headEnd/>
              <a:tailEnd/>
            </a:ln>
          </p:spPr>
          <p:txBody>
            <a:bodyPr>
              <a:spAutoFit/>
            </a:bodyPr>
            <a:lstStyle/>
            <a:p>
              <a:r>
                <a:rPr lang="en-US" sz="5400"/>
                <a:t>,</a:t>
              </a:r>
            </a:p>
          </p:txBody>
        </p:sp>
      </p:grpSp>
      <p:grpSp>
        <p:nvGrpSpPr>
          <p:cNvPr id="4" name="Group 20"/>
          <p:cNvGrpSpPr>
            <a:grpSpLocks/>
          </p:cNvGrpSpPr>
          <p:nvPr/>
        </p:nvGrpSpPr>
        <p:grpSpPr bwMode="auto">
          <a:xfrm>
            <a:off x="3048000" y="3429000"/>
            <a:ext cx="5715000" cy="584200"/>
            <a:chOff x="3048000" y="3429000"/>
            <a:chExt cx="5715000" cy="584775"/>
          </a:xfrm>
        </p:grpSpPr>
        <p:sp>
          <p:nvSpPr>
            <p:cNvPr id="17444" name="TextBox 14"/>
            <p:cNvSpPr txBox="1">
              <a:spLocks noChangeArrowheads="1"/>
            </p:cNvSpPr>
            <p:nvPr/>
          </p:nvSpPr>
          <p:spPr bwMode="auto">
            <a:xfrm>
              <a:off x="8382000" y="3429000"/>
              <a:ext cx="381000" cy="584775"/>
            </a:xfrm>
            <a:prstGeom prst="rect">
              <a:avLst/>
            </a:prstGeom>
            <a:noFill/>
            <a:ln w="9525">
              <a:noFill/>
              <a:miter lim="800000"/>
              <a:headEnd/>
              <a:tailEnd/>
            </a:ln>
          </p:spPr>
          <p:txBody>
            <a:bodyPr>
              <a:spAutoFit/>
            </a:bodyPr>
            <a:lstStyle/>
            <a:p>
              <a:r>
                <a:rPr lang="en-US" sz="3200"/>
                <a:t>0</a:t>
              </a:r>
            </a:p>
          </p:txBody>
        </p:sp>
        <p:sp>
          <p:nvSpPr>
            <p:cNvPr id="17445" name="TextBox 15"/>
            <p:cNvSpPr txBox="1">
              <a:spLocks noChangeArrowheads="1"/>
            </p:cNvSpPr>
            <p:nvPr/>
          </p:nvSpPr>
          <p:spPr bwMode="auto">
            <a:xfrm>
              <a:off x="7010400" y="3429000"/>
              <a:ext cx="381000" cy="584775"/>
            </a:xfrm>
            <a:prstGeom prst="rect">
              <a:avLst/>
            </a:prstGeom>
            <a:noFill/>
            <a:ln w="9525">
              <a:noFill/>
              <a:miter lim="800000"/>
              <a:headEnd/>
              <a:tailEnd/>
            </a:ln>
          </p:spPr>
          <p:txBody>
            <a:bodyPr>
              <a:spAutoFit/>
            </a:bodyPr>
            <a:lstStyle/>
            <a:p>
              <a:r>
                <a:rPr lang="en-US" sz="3200"/>
                <a:t>0</a:t>
              </a:r>
            </a:p>
          </p:txBody>
        </p:sp>
        <p:sp>
          <p:nvSpPr>
            <p:cNvPr id="17446" name="TextBox 16"/>
            <p:cNvSpPr txBox="1">
              <a:spLocks noChangeArrowheads="1"/>
            </p:cNvSpPr>
            <p:nvPr/>
          </p:nvSpPr>
          <p:spPr bwMode="auto">
            <a:xfrm>
              <a:off x="5791200" y="3429000"/>
              <a:ext cx="381000" cy="584775"/>
            </a:xfrm>
            <a:prstGeom prst="rect">
              <a:avLst/>
            </a:prstGeom>
            <a:noFill/>
            <a:ln w="9525">
              <a:noFill/>
              <a:miter lim="800000"/>
              <a:headEnd/>
              <a:tailEnd/>
            </a:ln>
          </p:spPr>
          <p:txBody>
            <a:bodyPr>
              <a:spAutoFit/>
            </a:bodyPr>
            <a:lstStyle/>
            <a:p>
              <a:r>
                <a:rPr lang="en-US" sz="3200"/>
                <a:t>9</a:t>
              </a:r>
            </a:p>
          </p:txBody>
        </p:sp>
        <p:sp>
          <p:nvSpPr>
            <p:cNvPr id="17447" name="TextBox 17"/>
            <p:cNvSpPr txBox="1">
              <a:spLocks noChangeArrowheads="1"/>
            </p:cNvSpPr>
            <p:nvPr/>
          </p:nvSpPr>
          <p:spPr bwMode="auto">
            <a:xfrm>
              <a:off x="4343400" y="3429000"/>
              <a:ext cx="381000" cy="584775"/>
            </a:xfrm>
            <a:prstGeom prst="rect">
              <a:avLst/>
            </a:prstGeom>
            <a:noFill/>
            <a:ln w="9525">
              <a:noFill/>
              <a:miter lim="800000"/>
              <a:headEnd/>
              <a:tailEnd/>
            </a:ln>
          </p:spPr>
          <p:txBody>
            <a:bodyPr>
              <a:spAutoFit/>
            </a:bodyPr>
            <a:lstStyle/>
            <a:p>
              <a:r>
                <a:rPr lang="en-US" sz="3200"/>
                <a:t>7</a:t>
              </a:r>
            </a:p>
          </p:txBody>
        </p:sp>
        <p:sp>
          <p:nvSpPr>
            <p:cNvPr id="17448" name="TextBox 18"/>
            <p:cNvSpPr txBox="1">
              <a:spLocks noChangeArrowheads="1"/>
            </p:cNvSpPr>
            <p:nvPr/>
          </p:nvSpPr>
          <p:spPr bwMode="auto">
            <a:xfrm>
              <a:off x="3048000" y="3429000"/>
              <a:ext cx="381000" cy="584775"/>
            </a:xfrm>
            <a:prstGeom prst="rect">
              <a:avLst/>
            </a:prstGeom>
            <a:noFill/>
            <a:ln w="9525">
              <a:noFill/>
              <a:miter lim="800000"/>
              <a:headEnd/>
              <a:tailEnd/>
            </a:ln>
          </p:spPr>
          <p:txBody>
            <a:bodyPr>
              <a:spAutoFit/>
            </a:bodyPr>
            <a:lstStyle/>
            <a:p>
              <a:r>
                <a:rPr lang="en-US" sz="3200"/>
                <a:t>6</a:t>
              </a:r>
            </a:p>
          </p:txBody>
        </p:sp>
      </p:grpSp>
      <p:sp>
        <p:nvSpPr>
          <p:cNvPr id="17416" name="TextBox 19"/>
          <p:cNvSpPr txBox="1">
            <a:spLocks noChangeArrowheads="1"/>
          </p:cNvSpPr>
          <p:nvPr/>
        </p:nvSpPr>
        <p:spPr bwMode="auto">
          <a:xfrm>
            <a:off x="4953000" y="3200400"/>
            <a:ext cx="381000" cy="923925"/>
          </a:xfrm>
          <a:prstGeom prst="rect">
            <a:avLst/>
          </a:prstGeom>
          <a:noFill/>
          <a:ln w="9525">
            <a:noFill/>
            <a:miter lim="800000"/>
            <a:headEnd/>
            <a:tailEnd/>
          </a:ln>
        </p:spPr>
        <p:txBody>
          <a:bodyPr>
            <a:spAutoFit/>
          </a:bodyPr>
          <a:lstStyle/>
          <a:p>
            <a:r>
              <a:rPr lang="en-US" sz="5400"/>
              <a:t>,</a:t>
            </a:r>
          </a:p>
        </p:txBody>
      </p:sp>
      <p:grpSp>
        <p:nvGrpSpPr>
          <p:cNvPr id="5" name="Group 39"/>
          <p:cNvGrpSpPr>
            <a:grpSpLocks/>
          </p:cNvGrpSpPr>
          <p:nvPr/>
        </p:nvGrpSpPr>
        <p:grpSpPr bwMode="auto">
          <a:xfrm>
            <a:off x="1828800" y="4191000"/>
            <a:ext cx="6934200" cy="923925"/>
            <a:chOff x="1828800" y="4191000"/>
            <a:chExt cx="6934200" cy="923330"/>
          </a:xfrm>
        </p:grpSpPr>
        <p:sp>
          <p:nvSpPr>
            <p:cNvPr id="17437" name="TextBox 22"/>
            <p:cNvSpPr txBox="1">
              <a:spLocks noChangeArrowheads="1"/>
            </p:cNvSpPr>
            <p:nvPr/>
          </p:nvSpPr>
          <p:spPr bwMode="auto">
            <a:xfrm>
              <a:off x="8382000" y="4343400"/>
              <a:ext cx="381000" cy="584775"/>
            </a:xfrm>
            <a:prstGeom prst="rect">
              <a:avLst/>
            </a:prstGeom>
            <a:noFill/>
            <a:ln w="9525">
              <a:noFill/>
              <a:miter lim="800000"/>
              <a:headEnd/>
              <a:tailEnd/>
            </a:ln>
          </p:spPr>
          <p:txBody>
            <a:bodyPr>
              <a:spAutoFit/>
            </a:bodyPr>
            <a:lstStyle/>
            <a:p>
              <a:r>
                <a:rPr lang="en-US" sz="3200"/>
                <a:t>0</a:t>
              </a:r>
            </a:p>
          </p:txBody>
        </p:sp>
        <p:sp>
          <p:nvSpPr>
            <p:cNvPr id="17438" name="TextBox 23"/>
            <p:cNvSpPr txBox="1">
              <a:spLocks noChangeArrowheads="1"/>
            </p:cNvSpPr>
            <p:nvPr/>
          </p:nvSpPr>
          <p:spPr bwMode="auto">
            <a:xfrm>
              <a:off x="7010400" y="4343400"/>
              <a:ext cx="381000" cy="584775"/>
            </a:xfrm>
            <a:prstGeom prst="rect">
              <a:avLst/>
            </a:prstGeom>
            <a:noFill/>
            <a:ln w="9525">
              <a:noFill/>
              <a:miter lim="800000"/>
              <a:headEnd/>
              <a:tailEnd/>
            </a:ln>
          </p:spPr>
          <p:txBody>
            <a:bodyPr>
              <a:spAutoFit/>
            </a:bodyPr>
            <a:lstStyle/>
            <a:p>
              <a:r>
                <a:rPr lang="en-US" sz="3200"/>
                <a:t>0</a:t>
              </a:r>
            </a:p>
          </p:txBody>
        </p:sp>
        <p:sp>
          <p:nvSpPr>
            <p:cNvPr id="17439" name="TextBox 24"/>
            <p:cNvSpPr txBox="1">
              <a:spLocks noChangeArrowheads="1"/>
            </p:cNvSpPr>
            <p:nvPr/>
          </p:nvSpPr>
          <p:spPr bwMode="auto">
            <a:xfrm>
              <a:off x="5638800" y="4343400"/>
              <a:ext cx="381000" cy="584775"/>
            </a:xfrm>
            <a:prstGeom prst="rect">
              <a:avLst/>
            </a:prstGeom>
            <a:noFill/>
            <a:ln w="9525">
              <a:noFill/>
              <a:miter lim="800000"/>
              <a:headEnd/>
              <a:tailEnd/>
            </a:ln>
          </p:spPr>
          <p:txBody>
            <a:bodyPr>
              <a:spAutoFit/>
            </a:bodyPr>
            <a:lstStyle/>
            <a:p>
              <a:r>
                <a:rPr lang="en-US" sz="3200"/>
                <a:t>0</a:t>
              </a:r>
            </a:p>
          </p:txBody>
        </p:sp>
        <p:sp>
          <p:nvSpPr>
            <p:cNvPr id="17440" name="TextBox 25"/>
            <p:cNvSpPr txBox="1">
              <a:spLocks noChangeArrowheads="1"/>
            </p:cNvSpPr>
            <p:nvPr/>
          </p:nvSpPr>
          <p:spPr bwMode="auto">
            <a:xfrm>
              <a:off x="4419600" y="4343400"/>
              <a:ext cx="381000" cy="584775"/>
            </a:xfrm>
            <a:prstGeom prst="rect">
              <a:avLst/>
            </a:prstGeom>
            <a:noFill/>
            <a:ln w="9525">
              <a:noFill/>
              <a:miter lim="800000"/>
              <a:headEnd/>
              <a:tailEnd/>
            </a:ln>
          </p:spPr>
          <p:txBody>
            <a:bodyPr>
              <a:spAutoFit/>
            </a:bodyPr>
            <a:lstStyle/>
            <a:p>
              <a:r>
                <a:rPr lang="en-US" sz="3200"/>
                <a:t>9</a:t>
              </a:r>
            </a:p>
          </p:txBody>
        </p:sp>
        <p:sp>
          <p:nvSpPr>
            <p:cNvPr id="17441" name="TextBox 26"/>
            <p:cNvSpPr txBox="1">
              <a:spLocks noChangeArrowheads="1"/>
            </p:cNvSpPr>
            <p:nvPr/>
          </p:nvSpPr>
          <p:spPr bwMode="auto">
            <a:xfrm>
              <a:off x="3048000" y="4343400"/>
              <a:ext cx="381000" cy="584775"/>
            </a:xfrm>
            <a:prstGeom prst="rect">
              <a:avLst/>
            </a:prstGeom>
            <a:noFill/>
            <a:ln w="9525">
              <a:noFill/>
              <a:miter lim="800000"/>
              <a:headEnd/>
              <a:tailEnd/>
            </a:ln>
          </p:spPr>
          <p:txBody>
            <a:bodyPr>
              <a:spAutoFit/>
            </a:bodyPr>
            <a:lstStyle/>
            <a:p>
              <a:r>
                <a:rPr lang="en-US" sz="3200"/>
                <a:t>7</a:t>
              </a:r>
            </a:p>
          </p:txBody>
        </p:sp>
        <p:sp>
          <p:nvSpPr>
            <p:cNvPr id="17442" name="TextBox 33"/>
            <p:cNvSpPr txBox="1">
              <a:spLocks noChangeArrowheads="1"/>
            </p:cNvSpPr>
            <p:nvPr/>
          </p:nvSpPr>
          <p:spPr bwMode="auto">
            <a:xfrm>
              <a:off x="1828800" y="4343400"/>
              <a:ext cx="381000" cy="584775"/>
            </a:xfrm>
            <a:prstGeom prst="rect">
              <a:avLst/>
            </a:prstGeom>
            <a:noFill/>
            <a:ln w="9525">
              <a:noFill/>
              <a:miter lim="800000"/>
              <a:headEnd/>
              <a:tailEnd/>
            </a:ln>
          </p:spPr>
          <p:txBody>
            <a:bodyPr>
              <a:spAutoFit/>
            </a:bodyPr>
            <a:lstStyle/>
            <a:p>
              <a:r>
                <a:rPr lang="en-US" sz="3200"/>
                <a:t>6</a:t>
              </a:r>
            </a:p>
          </p:txBody>
        </p:sp>
        <p:sp>
          <p:nvSpPr>
            <p:cNvPr id="17443" name="TextBox 34"/>
            <p:cNvSpPr txBox="1">
              <a:spLocks noChangeArrowheads="1"/>
            </p:cNvSpPr>
            <p:nvPr/>
          </p:nvSpPr>
          <p:spPr bwMode="auto">
            <a:xfrm>
              <a:off x="4953000" y="4191000"/>
              <a:ext cx="381000" cy="923330"/>
            </a:xfrm>
            <a:prstGeom prst="rect">
              <a:avLst/>
            </a:prstGeom>
            <a:noFill/>
            <a:ln w="9525">
              <a:noFill/>
              <a:miter lim="800000"/>
              <a:headEnd/>
              <a:tailEnd/>
            </a:ln>
          </p:spPr>
          <p:txBody>
            <a:bodyPr>
              <a:spAutoFit/>
            </a:bodyPr>
            <a:lstStyle/>
            <a:p>
              <a:r>
                <a:rPr lang="en-US" sz="5400"/>
                <a:t>,</a:t>
              </a:r>
            </a:p>
          </p:txBody>
        </p:sp>
      </p:grpSp>
      <p:grpSp>
        <p:nvGrpSpPr>
          <p:cNvPr id="6" name="Group 40"/>
          <p:cNvGrpSpPr>
            <a:grpSpLocks/>
          </p:cNvGrpSpPr>
          <p:nvPr/>
        </p:nvGrpSpPr>
        <p:grpSpPr bwMode="auto">
          <a:xfrm>
            <a:off x="533400" y="5105400"/>
            <a:ext cx="8229600" cy="923925"/>
            <a:chOff x="533400" y="5105400"/>
            <a:chExt cx="8229600" cy="923330"/>
          </a:xfrm>
        </p:grpSpPr>
        <p:sp>
          <p:nvSpPr>
            <p:cNvPr id="17429" name="TextBox 28"/>
            <p:cNvSpPr txBox="1">
              <a:spLocks noChangeArrowheads="1"/>
            </p:cNvSpPr>
            <p:nvPr/>
          </p:nvSpPr>
          <p:spPr bwMode="auto">
            <a:xfrm>
              <a:off x="8382000" y="5257800"/>
              <a:ext cx="381000" cy="584775"/>
            </a:xfrm>
            <a:prstGeom prst="rect">
              <a:avLst/>
            </a:prstGeom>
            <a:noFill/>
            <a:ln w="9525">
              <a:noFill/>
              <a:miter lim="800000"/>
              <a:headEnd/>
              <a:tailEnd/>
            </a:ln>
          </p:spPr>
          <p:txBody>
            <a:bodyPr>
              <a:spAutoFit/>
            </a:bodyPr>
            <a:lstStyle/>
            <a:p>
              <a:r>
                <a:rPr lang="en-US" sz="3200"/>
                <a:t>0</a:t>
              </a:r>
            </a:p>
          </p:txBody>
        </p:sp>
        <p:sp>
          <p:nvSpPr>
            <p:cNvPr id="17430" name="TextBox 29"/>
            <p:cNvSpPr txBox="1">
              <a:spLocks noChangeArrowheads="1"/>
            </p:cNvSpPr>
            <p:nvPr/>
          </p:nvSpPr>
          <p:spPr bwMode="auto">
            <a:xfrm>
              <a:off x="7010400" y="5257800"/>
              <a:ext cx="381000" cy="584775"/>
            </a:xfrm>
            <a:prstGeom prst="rect">
              <a:avLst/>
            </a:prstGeom>
            <a:noFill/>
            <a:ln w="9525">
              <a:noFill/>
              <a:miter lim="800000"/>
              <a:headEnd/>
              <a:tailEnd/>
            </a:ln>
          </p:spPr>
          <p:txBody>
            <a:bodyPr>
              <a:spAutoFit/>
            </a:bodyPr>
            <a:lstStyle/>
            <a:p>
              <a:r>
                <a:rPr lang="en-US" sz="3200"/>
                <a:t>0</a:t>
              </a:r>
            </a:p>
          </p:txBody>
        </p:sp>
        <p:sp>
          <p:nvSpPr>
            <p:cNvPr id="17431" name="TextBox 30"/>
            <p:cNvSpPr txBox="1">
              <a:spLocks noChangeArrowheads="1"/>
            </p:cNvSpPr>
            <p:nvPr/>
          </p:nvSpPr>
          <p:spPr bwMode="auto">
            <a:xfrm>
              <a:off x="5791200" y="5257800"/>
              <a:ext cx="381000" cy="584775"/>
            </a:xfrm>
            <a:prstGeom prst="rect">
              <a:avLst/>
            </a:prstGeom>
            <a:noFill/>
            <a:ln w="9525">
              <a:noFill/>
              <a:miter lim="800000"/>
              <a:headEnd/>
              <a:tailEnd/>
            </a:ln>
          </p:spPr>
          <p:txBody>
            <a:bodyPr>
              <a:spAutoFit/>
            </a:bodyPr>
            <a:lstStyle/>
            <a:p>
              <a:r>
                <a:rPr lang="en-US" sz="3200"/>
                <a:t>0</a:t>
              </a:r>
            </a:p>
          </p:txBody>
        </p:sp>
        <p:sp>
          <p:nvSpPr>
            <p:cNvPr id="17432" name="TextBox 31"/>
            <p:cNvSpPr txBox="1">
              <a:spLocks noChangeArrowheads="1"/>
            </p:cNvSpPr>
            <p:nvPr/>
          </p:nvSpPr>
          <p:spPr bwMode="auto">
            <a:xfrm>
              <a:off x="4343400" y="5257800"/>
              <a:ext cx="381000" cy="584775"/>
            </a:xfrm>
            <a:prstGeom prst="rect">
              <a:avLst/>
            </a:prstGeom>
            <a:noFill/>
            <a:ln w="9525">
              <a:noFill/>
              <a:miter lim="800000"/>
              <a:headEnd/>
              <a:tailEnd/>
            </a:ln>
          </p:spPr>
          <p:txBody>
            <a:bodyPr>
              <a:spAutoFit/>
            </a:bodyPr>
            <a:lstStyle/>
            <a:p>
              <a:r>
                <a:rPr lang="en-US" sz="3200"/>
                <a:t>0</a:t>
              </a:r>
            </a:p>
          </p:txBody>
        </p:sp>
        <p:sp>
          <p:nvSpPr>
            <p:cNvPr id="17433" name="TextBox 32"/>
            <p:cNvSpPr txBox="1">
              <a:spLocks noChangeArrowheads="1"/>
            </p:cNvSpPr>
            <p:nvPr/>
          </p:nvSpPr>
          <p:spPr bwMode="auto">
            <a:xfrm>
              <a:off x="3048000" y="5257800"/>
              <a:ext cx="381000" cy="584775"/>
            </a:xfrm>
            <a:prstGeom prst="rect">
              <a:avLst/>
            </a:prstGeom>
            <a:noFill/>
            <a:ln w="9525">
              <a:noFill/>
              <a:miter lim="800000"/>
              <a:headEnd/>
              <a:tailEnd/>
            </a:ln>
          </p:spPr>
          <p:txBody>
            <a:bodyPr>
              <a:spAutoFit/>
            </a:bodyPr>
            <a:lstStyle/>
            <a:p>
              <a:r>
                <a:rPr lang="en-US" sz="3200"/>
                <a:t>9</a:t>
              </a:r>
            </a:p>
          </p:txBody>
        </p:sp>
        <p:sp>
          <p:nvSpPr>
            <p:cNvPr id="17434" name="TextBox 35"/>
            <p:cNvSpPr txBox="1">
              <a:spLocks noChangeArrowheads="1"/>
            </p:cNvSpPr>
            <p:nvPr/>
          </p:nvSpPr>
          <p:spPr bwMode="auto">
            <a:xfrm>
              <a:off x="1752600" y="5257800"/>
              <a:ext cx="381000" cy="584775"/>
            </a:xfrm>
            <a:prstGeom prst="rect">
              <a:avLst/>
            </a:prstGeom>
            <a:noFill/>
            <a:ln w="9525">
              <a:noFill/>
              <a:miter lim="800000"/>
              <a:headEnd/>
              <a:tailEnd/>
            </a:ln>
          </p:spPr>
          <p:txBody>
            <a:bodyPr>
              <a:spAutoFit/>
            </a:bodyPr>
            <a:lstStyle/>
            <a:p>
              <a:r>
                <a:rPr lang="en-US" sz="3200"/>
                <a:t>7</a:t>
              </a:r>
            </a:p>
          </p:txBody>
        </p:sp>
        <p:sp>
          <p:nvSpPr>
            <p:cNvPr id="17435" name="TextBox 36"/>
            <p:cNvSpPr txBox="1">
              <a:spLocks noChangeArrowheads="1"/>
            </p:cNvSpPr>
            <p:nvPr/>
          </p:nvSpPr>
          <p:spPr bwMode="auto">
            <a:xfrm>
              <a:off x="533400" y="5257800"/>
              <a:ext cx="381000" cy="584775"/>
            </a:xfrm>
            <a:prstGeom prst="rect">
              <a:avLst/>
            </a:prstGeom>
            <a:noFill/>
            <a:ln w="9525">
              <a:noFill/>
              <a:miter lim="800000"/>
              <a:headEnd/>
              <a:tailEnd/>
            </a:ln>
          </p:spPr>
          <p:txBody>
            <a:bodyPr>
              <a:spAutoFit/>
            </a:bodyPr>
            <a:lstStyle/>
            <a:p>
              <a:r>
                <a:rPr lang="en-US" sz="3200"/>
                <a:t>6</a:t>
              </a:r>
            </a:p>
          </p:txBody>
        </p:sp>
        <p:sp>
          <p:nvSpPr>
            <p:cNvPr id="17436" name="TextBox 37"/>
            <p:cNvSpPr txBox="1">
              <a:spLocks noChangeArrowheads="1"/>
            </p:cNvSpPr>
            <p:nvPr/>
          </p:nvSpPr>
          <p:spPr bwMode="auto">
            <a:xfrm>
              <a:off x="4953000" y="5105400"/>
              <a:ext cx="381000" cy="923330"/>
            </a:xfrm>
            <a:prstGeom prst="rect">
              <a:avLst/>
            </a:prstGeom>
            <a:noFill/>
            <a:ln w="9525">
              <a:noFill/>
              <a:miter lim="800000"/>
              <a:headEnd/>
              <a:tailEnd/>
            </a:ln>
          </p:spPr>
          <p:txBody>
            <a:bodyPr>
              <a:spAutoFit/>
            </a:bodyPr>
            <a:lstStyle/>
            <a:p>
              <a:r>
                <a:rPr lang="en-US" sz="5400"/>
                <a:t>,</a:t>
              </a:r>
            </a:p>
          </p:txBody>
        </p:sp>
      </p:grpSp>
      <p:sp>
        <p:nvSpPr>
          <p:cNvPr id="17419" name="TextBox 38"/>
          <p:cNvSpPr txBox="1">
            <a:spLocks noChangeArrowheads="1"/>
          </p:cNvSpPr>
          <p:nvPr/>
        </p:nvSpPr>
        <p:spPr bwMode="auto">
          <a:xfrm>
            <a:off x="1066800" y="5029200"/>
            <a:ext cx="381000" cy="923925"/>
          </a:xfrm>
          <a:prstGeom prst="rect">
            <a:avLst/>
          </a:prstGeom>
          <a:noFill/>
          <a:ln w="9525">
            <a:noFill/>
            <a:miter lim="800000"/>
            <a:headEnd/>
            <a:tailEnd/>
          </a:ln>
        </p:spPr>
        <p:txBody>
          <a:bodyPr>
            <a:spAutoFit/>
          </a:bodyPr>
          <a:lstStyle/>
          <a:p>
            <a:r>
              <a:rPr lang="en-US" sz="5400"/>
              <a:t>,</a:t>
            </a:r>
          </a:p>
        </p:txBody>
      </p:sp>
      <p:grpSp>
        <p:nvGrpSpPr>
          <p:cNvPr id="7" name="Group 53"/>
          <p:cNvGrpSpPr>
            <a:grpSpLocks/>
          </p:cNvGrpSpPr>
          <p:nvPr/>
        </p:nvGrpSpPr>
        <p:grpSpPr bwMode="auto">
          <a:xfrm>
            <a:off x="8305800" y="1905000"/>
            <a:ext cx="838200" cy="3810000"/>
            <a:chOff x="8305800" y="1905000"/>
            <a:chExt cx="838200" cy="3810000"/>
          </a:xfrm>
        </p:grpSpPr>
        <p:sp>
          <p:nvSpPr>
            <p:cNvPr id="42" name="Curved Left Arrow 41"/>
            <p:cNvSpPr/>
            <p:nvPr/>
          </p:nvSpPr>
          <p:spPr>
            <a:xfrm>
              <a:off x="8713788" y="1905000"/>
              <a:ext cx="419100" cy="9144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47" name="Curved Left Arrow 46"/>
            <p:cNvSpPr/>
            <p:nvPr/>
          </p:nvSpPr>
          <p:spPr>
            <a:xfrm>
              <a:off x="8724900" y="2971800"/>
              <a:ext cx="419100" cy="9144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48" name="Curved Left Arrow 47"/>
            <p:cNvSpPr/>
            <p:nvPr/>
          </p:nvSpPr>
          <p:spPr>
            <a:xfrm>
              <a:off x="8724900" y="3886200"/>
              <a:ext cx="419100" cy="9144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49" name="Curved Left Arrow 48"/>
            <p:cNvSpPr/>
            <p:nvPr/>
          </p:nvSpPr>
          <p:spPr>
            <a:xfrm>
              <a:off x="8724900" y="4800600"/>
              <a:ext cx="419100" cy="9144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7425" name="TextBox 49"/>
            <p:cNvSpPr txBox="1">
              <a:spLocks noChangeArrowheads="1"/>
            </p:cNvSpPr>
            <p:nvPr/>
          </p:nvSpPr>
          <p:spPr bwMode="auto">
            <a:xfrm>
              <a:off x="8382000" y="2209800"/>
              <a:ext cx="762000" cy="400110"/>
            </a:xfrm>
            <a:prstGeom prst="rect">
              <a:avLst/>
            </a:prstGeom>
            <a:noFill/>
            <a:ln w="9525">
              <a:noFill/>
              <a:miter lim="800000"/>
              <a:headEnd/>
              <a:tailEnd/>
            </a:ln>
          </p:spPr>
          <p:txBody>
            <a:bodyPr>
              <a:spAutoFit/>
            </a:bodyPr>
            <a:lstStyle/>
            <a:p>
              <a:r>
                <a:rPr lang="en-US" sz="2000" b="1"/>
                <a:t>X 10</a:t>
              </a:r>
            </a:p>
          </p:txBody>
        </p:sp>
        <p:sp>
          <p:nvSpPr>
            <p:cNvPr id="17426" name="TextBox 50"/>
            <p:cNvSpPr txBox="1">
              <a:spLocks noChangeArrowheads="1"/>
            </p:cNvSpPr>
            <p:nvPr/>
          </p:nvSpPr>
          <p:spPr bwMode="auto">
            <a:xfrm>
              <a:off x="8305800" y="3124200"/>
              <a:ext cx="762000" cy="400110"/>
            </a:xfrm>
            <a:prstGeom prst="rect">
              <a:avLst/>
            </a:prstGeom>
            <a:noFill/>
            <a:ln w="9525">
              <a:noFill/>
              <a:miter lim="800000"/>
              <a:headEnd/>
              <a:tailEnd/>
            </a:ln>
          </p:spPr>
          <p:txBody>
            <a:bodyPr>
              <a:spAutoFit/>
            </a:bodyPr>
            <a:lstStyle/>
            <a:p>
              <a:r>
                <a:rPr lang="en-US" sz="2000" b="1"/>
                <a:t>X 10</a:t>
              </a:r>
            </a:p>
          </p:txBody>
        </p:sp>
        <p:sp>
          <p:nvSpPr>
            <p:cNvPr id="17427" name="TextBox 51"/>
            <p:cNvSpPr txBox="1">
              <a:spLocks noChangeArrowheads="1"/>
            </p:cNvSpPr>
            <p:nvPr/>
          </p:nvSpPr>
          <p:spPr bwMode="auto">
            <a:xfrm>
              <a:off x="8382000" y="4038600"/>
              <a:ext cx="762000" cy="400110"/>
            </a:xfrm>
            <a:prstGeom prst="rect">
              <a:avLst/>
            </a:prstGeom>
            <a:noFill/>
            <a:ln w="9525">
              <a:noFill/>
              <a:miter lim="800000"/>
              <a:headEnd/>
              <a:tailEnd/>
            </a:ln>
          </p:spPr>
          <p:txBody>
            <a:bodyPr>
              <a:spAutoFit/>
            </a:bodyPr>
            <a:lstStyle/>
            <a:p>
              <a:r>
                <a:rPr lang="en-US" sz="2000" b="1"/>
                <a:t>X 10</a:t>
              </a:r>
            </a:p>
          </p:txBody>
        </p:sp>
        <p:sp>
          <p:nvSpPr>
            <p:cNvPr id="17428" name="TextBox 52"/>
            <p:cNvSpPr txBox="1">
              <a:spLocks noChangeArrowheads="1"/>
            </p:cNvSpPr>
            <p:nvPr/>
          </p:nvSpPr>
          <p:spPr bwMode="auto">
            <a:xfrm>
              <a:off x="8382000" y="4953000"/>
              <a:ext cx="762000" cy="400110"/>
            </a:xfrm>
            <a:prstGeom prst="rect">
              <a:avLst/>
            </a:prstGeom>
            <a:noFill/>
            <a:ln w="9525">
              <a:noFill/>
              <a:miter lim="800000"/>
              <a:headEnd/>
              <a:tailEnd/>
            </a:ln>
          </p:spPr>
          <p:txBody>
            <a:bodyPr>
              <a:spAutoFit/>
            </a:bodyPr>
            <a:lstStyle/>
            <a:p>
              <a:r>
                <a:rPr lang="en-US" sz="2000" b="1"/>
                <a:t>X 10</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1" presetClass="entr" presetSubtype="1"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heel(1)">
                                      <p:cBhvr>
                                        <p:cTn id="3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18435"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pic>
        <p:nvPicPr>
          <p:cNvPr id="18436" name="Picture 5"/>
          <p:cNvPicPr>
            <a:picLocks noChangeAspect="1" noChangeArrowheads="1"/>
          </p:cNvPicPr>
          <p:nvPr/>
        </p:nvPicPr>
        <p:blipFill>
          <a:blip r:embed="rId2" cstate="print"/>
          <a:srcRect/>
          <a:stretch>
            <a:fillRect/>
          </a:stretch>
        </p:blipFill>
        <p:spPr bwMode="auto">
          <a:xfrm>
            <a:off x="120650" y="685800"/>
            <a:ext cx="9023350" cy="2133600"/>
          </a:xfrm>
          <a:prstGeom prst="rect">
            <a:avLst/>
          </a:prstGeom>
          <a:noFill/>
          <a:ln w="9525">
            <a:noFill/>
            <a:miter lim="800000"/>
            <a:headEnd/>
            <a:tailEnd/>
          </a:ln>
        </p:spPr>
      </p:pic>
      <p:sp>
        <p:nvSpPr>
          <p:cNvPr id="18437" name="TextBox 4"/>
          <p:cNvSpPr txBox="1">
            <a:spLocks noChangeArrowheads="1"/>
          </p:cNvSpPr>
          <p:nvPr/>
        </p:nvSpPr>
        <p:spPr bwMode="auto">
          <a:xfrm>
            <a:off x="228600" y="2819400"/>
            <a:ext cx="7391400" cy="1016000"/>
          </a:xfrm>
          <a:prstGeom prst="rect">
            <a:avLst/>
          </a:prstGeom>
          <a:noFill/>
          <a:ln w="9525">
            <a:noFill/>
            <a:miter lim="800000"/>
            <a:headEnd/>
            <a:tailEnd/>
          </a:ln>
        </p:spPr>
        <p:txBody>
          <a:bodyPr>
            <a:spAutoFit/>
          </a:bodyPr>
          <a:lstStyle/>
          <a:p>
            <a:r>
              <a:rPr lang="en-US" sz="2000" b="1" u="sng"/>
              <a:t>Problem 1</a:t>
            </a:r>
          </a:p>
          <a:p>
            <a:r>
              <a:rPr lang="en-US" sz="2000"/>
              <a:t>Divide single units to build the place value chart to thousandths.</a:t>
            </a:r>
          </a:p>
          <a:p>
            <a:endParaRPr lang="en-US" sz="2000"/>
          </a:p>
        </p:txBody>
      </p:sp>
      <p:sp>
        <p:nvSpPr>
          <p:cNvPr id="6" name="Oval 5"/>
          <p:cNvSpPr/>
          <p:nvPr/>
        </p:nvSpPr>
        <p:spPr>
          <a:xfrm>
            <a:off x="457200" y="1752600"/>
            <a:ext cx="152400" cy="152400"/>
          </a:xfrm>
          <a:prstGeom prst="ellipse">
            <a:avLst/>
          </a:prstGeom>
          <a:solidFill>
            <a:srgbClr val="9900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a:spLocks noChangeArrowheads="1"/>
          </p:cNvSpPr>
          <p:nvPr/>
        </p:nvSpPr>
        <p:spPr bwMode="auto">
          <a:xfrm>
            <a:off x="228600" y="3657600"/>
            <a:ext cx="4352925" cy="369888"/>
          </a:xfrm>
          <a:prstGeom prst="rect">
            <a:avLst/>
          </a:prstGeom>
          <a:noFill/>
          <a:ln w="9525">
            <a:noFill/>
            <a:miter lim="800000"/>
            <a:headEnd/>
            <a:tailEnd/>
          </a:ln>
        </p:spPr>
        <p:txBody>
          <a:bodyPr wrap="none">
            <a:spAutoFit/>
          </a:bodyPr>
          <a:lstStyle/>
          <a:p>
            <a:r>
              <a:rPr lang="en-US"/>
              <a:t>Show 1 million using disks on your chart.</a:t>
            </a:r>
          </a:p>
        </p:txBody>
      </p:sp>
      <p:sp>
        <p:nvSpPr>
          <p:cNvPr id="10" name="Rectangle 9"/>
          <p:cNvSpPr>
            <a:spLocks noChangeArrowheads="1"/>
          </p:cNvSpPr>
          <p:nvPr/>
        </p:nvSpPr>
        <p:spPr bwMode="auto">
          <a:xfrm>
            <a:off x="228600" y="4114800"/>
            <a:ext cx="8502650" cy="646113"/>
          </a:xfrm>
          <a:prstGeom prst="rect">
            <a:avLst/>
          </a:prstGeom>
          <a:noFill/>
          <a:ln w="9525">
            <a:noFill/>
            <a:miter lim="800000"/>
            <a:headEnd/>
            <a:tailEnd/>
          </a:ln>
        </p:spPr>
        <p:txBody>
          <a:bodyPr wrap="none">
            <a:spAutoFit/>
          </a:bodyPr>
          <a:lstStyle/>
          <a:p>
            <a:r>
              <a:rPr lang="en-US"/>
              <a:t>How can we show 1 million using hundred thousands?  Work with your partner to </a:t>
            </a:r>
          </a:p>
          <a:p>
            <a:r>
              <a:rPr lang="en-US"/>
              <a:t>show this on the mat.</a:t>
            </a:r>
          </a:p>
        </p:txBody>
      </p:sp>
      <p:sp>
        <p:nvSpPr>
          <p:cNvPr id="11" name="TextBox 10"/>
          <p:cNvSpPr txBox="1"/>
          <p:nvPr/>
        </p:nvSpPr>
        <p:spPr>
          <a:xfrm>
            <a:off x="2819400" y="4495800"/>
            <a:ext cx="5410200" cy="40011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000" dirty="0">
                <a:ln>
                  <a:solidFill>
                    <a:srgbClr val="FF6600"/>
                  </a:solidFill>
                </a:ln>
                <a:solidFill>
                  <a:srgbClr val="FF6600"/>
                </a:solidFill>
                <a:latin typeface="+mn-lt"/>
                <a:cs typeface="+mn-cs"/>
              </a:rPr>
              <a:t>One million is the same as 10 hundred thousands.</a:t>
            </a:r>
          </a:p>
        </p:txBody>
      </p:sp>
      <p:sp>
        <p:nvSpPr>
          <p:cNvPr id="12" name="Rectangle 11"/>
          <p:cNvSpPr>
            <a:spLocks noChangeArrowheads="1"/>
          </p:cNvSpPr>
          <p:nvPr/>
        </p:nvSpPr>
        <p:spPr bwMode="auto">
          <a:xfrm>
            <a:off x="228600" y="5105400"/>
            <a:ext cx="8823325" cy="646113"/>
          </a:xfrm>
          <a:prstGeom prst="rect">
            <a:avLst/>
          </a:prstGeom>
          <a:noFill/>
          <a:ln w="9525">
            <a:noFill/>
            <a:miter lim="800000"/>
            <a:headEnd/>
            <a:tailEnd/>
          </a:ln>
        </p:spPr>
        <p:txBody>
          <a:bodyPr wrap="none">
            <a:spAutoFit/>
          </a:bodyPr>
          <a:lstStyle/>
          <a:p>
            <a:r>
              <a:rPr lang="en-US"/>
              <a:t>What is the result if I divide 10 hundred thousands by 10? Talk with your partner and </a:t>
            </a:r>
          </a:p>
          <a:p>
            <a:r>
              <a:rPr lang="en-US"/>
              <a:t>use your mat to find the quotient.</a:t>
            </a:r>
          </a:p>
        </p:txBody>
      </p:sp>
      <p:sp>
        <p:nvSpPr>
          <p:cNvPr id="13" name="Rectangle 12"/>
          <p:cNvSpPr>
            <a:spLocks noChangeArrowheads="1"/>
          </p:cNvSpPr>
          <p:nvPr/>
        </p:nvSpPr>
        <p:spPr bwMode="auto">
          <a:xfrm>
            <a:off x="228600" y="5867400"/>
            <a:ext cx="8891588" cy="646113"/>
          </a:xfrm>
          <a:prstGeom prst="rect">
            <a:avLst/>
          </a:prstGeom>
          <a:noFill/>
          <a:ln w="9525">
            <a:noFill/>
            <a:miter lim="800000"/>
            <a:headEnd/>
            <a:tailEnd/>
          </a:ln>
        </p:spPr>
        <p:txBody>
          <a:bodyPr wrap="none">
            <a:spAutoFit/>
          </a:bodyPr>
          <a:lstStyle/>
          <a:p>
            <a:r>
              <a:rPr lang="en-US"/>
              <a:t>If you put 10 disks in the hundred thousands place, then put them in 10 equal groups,</a:t>
            </a:r>
          </a:p>
          <a:p>
            <a:r>
              <a:rPr lang="en-US"/>
              <a:t>how many are in each group?</a:t>
            </a:r>
          </a:p>
        </p:txBody>
      </p:sp>
      <p:sp>
        <p:nvSpPr>
          <p:cNvPr id="14" name="TextBox 13"/>
          <p:cNvSpPr txBox="1"/>
          <p:nvPr/>
        </p:nvSpPr>
        <p:spPr>
          <a:xfrm>
            <a:off x="2828544" y="6479524"/>
            <a:ext cx="6324600" cy="369332"/>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dirty="0">
                <a:ln>
                  <a:solidFill>
                    <a:srgbClr val="FF6600"/>
                  </a:solidFill>
                </a:ln>
                <a:solidFill>
                  <a:srgbClr val="FF6600"/>
                </a:solidFill>
                <a:latin typeface="+mn-lt"/>
                <a:cs typeface="+mn-cs"/>
              </a:rPr>
              <a:t>10 hundred thousands divided by 10 equals 1 hundred thousand.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0"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19459"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pic>
        <p:nvPicPr>
          <p:cNvPr id="19460" name="Picture 5"/>
          <p:cNvPicPr>
            <a:picLocks noChangeAspect="1" noChangeArrowheads="1"/>
          </p:cNvPicPr>
          <p:nvPr/>
        </p:nvPicPr>
        <p:blipFill>
          <a:blip r:embed="rId2" cstate="print"/>
          <a:srcRect/>
          <a:stretch>
            <a:fillRect/>
          </a:stretch>
        </p:blipFill>
        <p:spPr bwMode="auto">
          <a:xfrm>
            <a:off x="120650" y="685800"/>
            <a:ext cx="9023350" cy="2133600"/>
          </a:xfrm>
          <a:prstGeom prst="rect">
            <a:avLst/>
          </a:prstGeom>
          <a:noFill/>
          <a:ln w="9525">
            <a:noFill/>
            <a:miter lim="800000"/>
            <a:headEnd/>
            <a:tailEnd/>
          </a:ln>
        </p:spPr>
      </p:pic>
      <p:sp>
        <p:nvSpPr>
          <p:cNvPr id="19461" name="TextBox 4"/>
          <p:cNvSpPr txBox="1">
            <a:spLocks noChangeArrowheads="1"/>
          </p:cNvSpPr>
          <p:nvPr/>
        </p:nvSpPr>
        <p:spPr bwMode="auto">
          <a:xfrm>
            <a:off x="228600" y="2819400"/>
            <a:ext cx="7391400" cy="400050"/>
          </a:xfrm>
          <a:prstGeom prst="rect">
            <a:avLst/>
          </a:prstGeom>
          <a:noFill/>
          <a:ln w="9525">
            <a:noFill/>
            <a:miter lim="800000"/>
            <a:headEnd/>
            <a:tailEnd/>
          </a:ln>
        </p:spPr>
        <p:txBody>
          <a:bodyPr>
            <a:spAutoFit/>
          </a:bodyPr>
          <a:lstStyle/>
          <a:p>
            <a:r>
              <a:rPr lang="en-US" sz="2000" b="1" u="sng"/>
              <a:t>Problem 1 continued</a:t>
            </a:r>
          </a:p>
        </p:txBody>
      </p:sp>
      <p:sp>
        <p:nvSpPr>
          <p:cNvPr id="6" name="Oval 5"/>
          <p:cNvSpPr/>
          <p:nvPr/>
        </p:nvSpPr>
        <p:spPr>
          <a:xfrm>
            <a:off x="457200" y="1752600"/>
            <a:ext cx="152400" cy="152400"/>
          </a:xfrm>
          <a:prstGeom prst="ellipse">
            <a:avLst/>
          </a:prstGeom>
          <a:solidFill>
            <a:srgbClr val="9900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p:cNvSpPr>
            <a:spLocks noChangeArrowheads="1"/>
          </p:cNvSpPr>
          <p:nvPr/>
        </p:nvSpPr>
        <p:spPr bwMode="auto">
          <a:xfrm>
            <a:off x="152400" y="3429000"/>
            <a:ext cx="8823325" cy="646113"/>
          </a:xfrm>
          <a:prstGeom prst="rect">
            <a:avLst/>
          </a:prstGeom>
          <a:noFill/>
          <a:ln w="9525">
            <a:noFill/>
            <a:miter lim="800000"/>
            <a:headEnd/>
            <a:tailEnd/>
          </a:ln>
        </p:spPr>
        <p:txBody>
          <a:bodyPr wrap="none">
            <a:spAutoFit/>
          </a:bodyPr>
          <a:lstStyle/>
          <a:p>
            <a:r>
              <a:rPr lang="en-US"/>
              <a:t>What is the result if I divide 10 hundred thousands by 10? Talk with your partner and </a:t>
            </a:r>
          </a:p>
          <a:p>
            <a:r>
              <a:rPr lang="en-US"/>
              <a:t>use your mat to find the quotient.</a:t>
            </a:r>
          </a:p>
        </p:txBody>
      </p:sp>
      <p:sp>
        <p:nvSpPr>
          <p:cNvPr id="13" name="Rectangle 12"/>
          <p:cNvSpPr>
            <a:spLocks noChangeArrowheads="1"/>
          </p:cNvSpPr>
          <p:nvPr/>
        </p:nvSpPr>
        <p:spPr bwMode="auto">
          <a:xfrm>
            <a:off x="230188" y="4267200"/>
            <a:ext cx="8893175" cy="646113"/>
          </a:xfrm>
          <a:prstGeom prst="rect">
            <a:avLst/>
          </a:prstGeom>
          <a:noFill/>
          <a:ln w="9525">
            <a:noFill/>
            <a:miter lim="800000"/>
            <a:headEnd/>
            <a:tailEnd/>
          </a:ln>
        </p:spPr>
        <p:txBody>
          <a:bodyPr wrap="none">
            <a:spAutoFit/>
          </a:bodyPr>
          <a:lstStyle/>
          <a:p>
            <a:r>
              <a:rPr lang="en-US"/>
              <a:t>If you put 10 disks in the hundred thousands place, then put them in 10 equal groups,</a:t>
            </a:r>
          </a:p>
          <a:p>
            <a:r>
              <a:rPr lang="en-US"/>
              <a:t>how many are in each group?</a:t>
            </a:r>
          </a:p>
        </p:txBody>
      </p:sp>
      <p:sp>
        <p:nvSpPr>
          <p:cNvPr id="14" name="TextBox 13"/>
          <p:cNvSpPr txBox="1"/>
          <p:nvPr/>
        </p:nvSpPr>
        <p:spPr>
          <a:xfrm>
            <a:off x="3657600" y="4648200"/>
            <a:ext cx="4572000" cy="646331"/>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dirty="0">
                <a:ln>
                  <a:solidFill>
                    <a:srgbClr val="FF6600"/>
                  </a:solidFill>
                </a:ln>
                <a:solidFill>
                  <a:srgbClr val="FF6600"/>
                </a:solidFill>
                <a:latin typeface="+mn-lt"/>
                <a:cs typeface="+mn-cs"/>
              </a:rPr>
              <a:t>10 hundred thousands divided by 10 equals </a:t>
            </a:r>
          </a:p>
          <a:p>
            <a:pPr fontAlgn="auto">
              <a:spcBef>
                <a:spcPts val="0"/>
              </a:spcBef>
              <a:spcAft>
                <a:spcPts val="0"/>
              </a:spcAft>
              <a:defRPr/>
            </a:pPr>
            <a:r>
              <a:rPr lang="en-US" dirty="0">
                <a:ln>
                  <a:solidFill>
                    <a:srgbClr val="FF6600"/>
                  </a:solidFill>
                </a:ln>
                <a:solidFill>
                  <a:srgbClr val="FF6600"/>
                </a:solidFill>
                <a:latin typeface="+mn-lt"/>
                <a:cs typeface="+mn-cs"/>
              </a:rPr>
              <a:t>1 hundred thousand. </a:t>
            </a:r>
          </a:p>
        </p:txBody>
      </p:sp>
      <p:sp>
        <p:nvSpPr>
          <p:cNvPr id="3" name="TextBox 2"/>
          <p:cNvSpPr txBox="1">
            <a:spLocks noChangeArrowheads="1"/>
          </p:cNvSpPr>
          <p:nvPr/>
        </p:nvSpPr>
        <p:spPr bwMode="auto">
          <a:xfrm>
            <a:off x="304800" y="5562600"/>
            <a:ext cx="6705600" cy="1016000"/>
          </a:xfrm>
          <a:prstGeom prst="rect">
            <a:avLst/>
          </a:prstGeom>
          <a:noFill/>
          <a:ln w="9525">
            <a:noFill/>
            <a:miter lim="800000"/>
            <a:headEnd/>
            <a:tailEnd/>
          </a:ln>
        </p:spPr>
        <p:txBody>
          <a:bodyPr>
            <a:spAutoFit/>
          </a:bodyPr>
          <a:lstStyle/>
          <a:p>
            <a:r>
              <a:rPr lang="en-US" sz="2000">
                <a:solidFill>
                  <a:srgbClr val="FF0000"/>
                </a:solidFill>
              </a:rPr>
              <a:t>10 hundred thousand ÷ 10 = 1 hundred thousand</a:t>
            </a:r>
          </a:p>
          <a:p>
            <a:r>
              <a:rPr lang="en-US" sz="2000">
                <a:solidFill>
                  <a:srgbClr val="FF0000"/>
                </a:solidFill>
              </a:rPr>
              <a:t>1 million ÷ 10 = 1 hundred thousand	</a:t>
            </a:r>
          </a:p>
          <a:p>
            <a:r>
              <a:rPr lang="en-US" sz="2000">
                <a:solidFill>
                  <a:srgbClr val="FF0000"/>
                </a:solidFill>
              </a:rPr>
              <a:t>1 hundred thousand is 1/10 as large as 1 million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4" name="Title 1"/>
          <p:cNvSpPr txBox="1">
            <a:spLocks/>
          </p:cNvSpPr>
          <p:nvPr/>
        </p:nvSpPr>
        <p:spPr>
          <a:xfrm>
            <a:off x="457200" y="274638"/>
            <a:ext cx="8229600" cy="1143000"/>
          </a:xfrm>
          <a:prstGeom prst="rect">
            <a:avLst/>
          </a:prstGeom>
        </p:spPr>
        <p:txBody>
          <a:bodyPr/>
          <a:lstStyle/>
          <a:p>
            <a:pPr algn="ctr" fontAlgn="auto">
              <a:spcAft>
                <a:spcPts val="0"/>
              </a:spcAft>
              <a:defRPr/>
            </a:pPr>
            <a:r>
              <a:rPr lang="en-US" sz="4400" dirty="0">
                <a:latin typeface="+mj-lt"/>
                <a:ea typeface="+mj-ea"/>
                <a:cs typeface="+mj-cs"/>
              </a:rPr>
              <a:t>Fluency Practice </a:t>
            </a:r>
            <a:r>
              <a:rPr lang="en-US" sz="1200" dirty="0">
                <a:latin typeface="+mj-lt"/>
                <a:ea typeface="+mj-ea"/>
                <a:cs typeface="+mj-cs"/>
              </a:rPr>
              <a:t>(15 min.)</a:t>
            </a:r>
          </a:p>
        </p:txBody>
      </p:sp>
      <p:pic>
        <p:nvPicPr>
          <p:cNvPr id="3076" name="Picture 2"/>
          <p:cNvPicPr>
            <a:picLocks noChangeAspect="1" noChangeArrowheads="1"/>
          </p:cNvPicPr>
          <p:nvPr/>
        </p:nvPicPr>
        <p:blipFill>
          <a:blip r:embed="rId2" cstate="print"/>
          <a:srcRect/>
          <a:stretch>
            <a:fillRect/>
          </a:stretch>
        </p:blipFill>
        <p:spPr bwMode="auto">
          <a:xfrm>
            <a:off x="228600" y="304800"/>
            <a:ext cx="2097088" cy="1106488"/>
          </a:xfrm>
          <a:prstGeom prst="rect">
            <a:avLst/>
          </a:prstGeom>
          <a:noFill/>
          <a:ln w="9525">
            <a:noFill/>
            <a:miter lim="800000"/>
            <a:headEnd/>
            <a:tailEnd/>
          </a:ln>
        </p:spPr>
      </p:pic>
      <p:pic>
        <p:nvPicPr>
          <p:cNvPr id="3077" name="Picture 2"/>
          <p:cNvPicPr>
            <a:picLocks noChangeAspect="1" noChangeArrowheads="1"/>
          </p:cNvPicPr>
          <p:nvPr/>
        </p:nvPicPr>
        <p:blipFill>
          <a:blip r:embed="rId2" cstate="print"/>
          <a:srcRect/>
          <a:stretch>
            <a:fillRect/>
          </a:stretch>
        </p:blipFill>
        <p:spPr bwMode="auto">
          <a:xfrm>
            <a:off x="6858000" y="228600"/>
            <a:ext cx="2097088" cy="1106488"/>
          </a:xfrm>
          <a:prstGeom prst="rect">
            <a:avLst/>
          </a:prstGeom>
          <a:noFill/>
          <a:ln w="9525">
            <a:noFill/>
            <a:miter lim="800000"/>
            <a:headEnd/>
            <a:tailEnd/>
          </a:ln>
        </p:spPr>
      </p:pic>
      <p:sp>
        <p:nvSpPr>
          <p:cNvPr id="3078" name="Content Placeholder 2"/>
          <p:cNvSpPr txBox="1">
            <a:spLocks/>
          </p:cNvSpPr>
          <p:nvPr/>
        </p:nvSpPr>
        <p:spPr bwMode="auto">
          <a:xfrm>
            <a:off x="457200" y="1600200"/>
            <a:ext cx="8229600" cy="4525963"/>
          </a:xfrm>
          <a:prstGeom prst="rect">
            <a:avLst/>
          </a:prstGeom>
          <a:noFill/>
          <a:ln w="9525">
            <a:noFill/>
            <a:miter lim="800000"/>
            <a:headEnd/>
            <a:tailEnd/>
          </a:ln>
        </p:spPr>
        <p:txBody>
          <a:bodyPr/>
          <a:lstStyle/>
          <a:p>
            <a:pPr marL="342900" indent="-342900">
              <a:spcBef>
                <a:spcPct val="20000"/>
              </a:spcBef>
              <a:buFont typeface="Arial" charset="0"/>
              <a:buNone/>
            </a:pPr>
            <a:r>
              <a:rPr lang="en-US" sz="3200">
                <a:latin typeface="Calibri" pitchFamily="34" charset="0"/>
              </a:rPr>
              <a:t>SPRINTS!</a:t>
            </a:r>
          </a:p>
          <a:p>
            <a:pPr marL="342900" indent="-342900">
              <a:spcBef>
                <a:spcPct val="20000"/>
              </a:spcBef>
              <a:buFont typeface="Arial" charset="0"/>
              <a:buChar char="•"/>
            </a:pPr>
            <a:r>
              <a:rPr lang="en-US" sz="3200">
                <a:latin typeface="Calibri" pitchFamily="34" charset="0"/>
              </a:rPr>
              <a:t>60 seconds to do as many problems as you can. </a:t>
            </a:r>
          </a:p>
          <a:p>
            <a:pPr marL="342900" indent="-342900">
              <a:spcBef>
                <a:spcPct val="20000"/>
              </a:spcBef>
              <a:buFont typeface="Arial" charset="0"/>
              <a:buChar char="•"/>
            </a:pPr>
            <a:r>
              <a:rPr lang="en-US" sz="3200">
                <a:latin typeface="Calibri" pitchFamily="34" charset="0"/>
              </a:rPr>
              <a:t>Do your personal best! </a:t>
            </a:r>
          </a:p>
          <a:p>
            <a:pPr marL="342900" indent="-342900">
              <a:spcBef>
                <a:spcPct val="20000"/>
              </a:spcBef>
              <a:buFont typeface="Arial" charset="0"/>
              <a:buChar char="•"/>
            </a:pPr>
            <a:r>
              <a:rPr lang="en-US" sz="3200">
                <a:latin typeface="Calibri" pitchFamily="34" charset="0"/>
              </a:rPr>
              <a:t>If you finish, count by 3’s on the back of your paper.</a:t>
            </a:r>
          </a:p>
          <a:p>
            <a:pPr marL="342900" indent="-342900">
              <a:spcBef>
                <a:spcPct val="20000"/>
              </a:spcBef>
              <a:buFont typeface="Arial" charset="0"/>
              <a:buChar char="•"/>
            </a:pPr>
            <a:r>
              <a:rPr lang="en-US" sz="3200">
                <a:latin typeface="Calibri" pitchFamily="34" charset="0"/>
              </a:rPr>
              <a:t>Circle the last problem you did.</a:t>
            </a:r>
          </a:p>
          <a:p>
            <a:pPr marL="342900" indent="-342900">
              <a:spcBef>
                <a:spcPct val="20000"/>
              </a:spcBef>
              <a:buFont typeface="Arial" charset="0"/>
              <a:buChar char="•"/>
            </a:pPr>
            <a:endParaRPr lang="en-US" sz="3200">
              <a:latin typeface="Calibri" pitchFamily="34" charset="0"/>
            </a:endParaRPr>
          </a:p>
          <a:p>
            <a:pPr marL="342900" indent="-342900">
              <a:spcBef>
                <a:spcPct val="20000"/>
              </a:spcBef>
              <a:buFont typeface="Arial" charset="0"/>
              <a:buNone/>
            </a:pPr>
            <a:endParaRPr lang="en-US" sz="3200">
              <a:latin typeface="Calibr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Rectangle 179"/>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20483"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pic>
        <p:nvPicPr>
          <p:cNvPr id="20484" name="Picture 5"/>
          <p:cNvPicPr>
            <a:picLocks noChangeAspect="1" noChangeArrowheads="1"/>
          </p:cNvPicPr>
          <p:nvPr/>
        </p:nvPicPr>
        <p:blipFill>
          <a:blip r:embed="rId2" cstate="print"/>
          <a:srcRect/>
          <a:stretch>
            <a:fillRect/>
          </a:stretch>
        </p:blipFill>
        <p:spPr bwMode="auto">
          <a:xfrm>
            <a:off x="152400" y="685800"/>
            <a:ext cx="8870950" cy="2133600"/>
          </a:xfrm>
          <a:prstGeom prst="rect">
            <a:avLst/>
          </a:prstGeom>
          <a:noFill/>
          <a:ln w="9525">
            <a:noFill/>
            <a:miter lim="800000"/>
            <a:headEnd/>
            <a:tailEnd/>
          </a:ln>
        </p:spPr>
      </p:pic>
      <p:sp>
        <p:nvSpPr>
          <p:cNvPr id="20485" name="TextBox 4"/>
          <p:cNvSpPr txBox="1">
            <a:spLocks noChangeArrowheads="1"/>
          </p:cNvSpPr>
          <p:nvPr/>
        </p:nvSpPr>
        <p:spPr bwMode="auto">
          <a:xfrm>
            <a:off x="228600" y="2819400"/>
            <a:ext cx="3429000" cy="400050"/>
          </a:xfrm>
          <a:prstGeom prst="rect">
            <a:avLst/>
          </a:prstGeom>
          <a:noFill/>
          <a:ln w="9525">
            <a:noFill/>
            <a:miter lim="800000"/>
            <a:headEnd/>
            <a:tailEnd/>
          </a:ln>
        </p:spPr>
        <p:txBody>
          <a:bodyPr>
            <a:spAutoFit/>
          </a:bodyPr>
          <a:lstStyle/>
          <a:p>
            <a:r>
              <a:rPr lang="en-US" sz="2000" b="1" u="sng"/>
              <a:t>Problem 2</a:t>
            </a:r>
          </a:p>
        </p:txBody>
      </p:sp>
      <p:sp>
        <p:nvSpPr>
          <p:cNvPr id="20486" name="Rectangle 11"/>
          <p:cNvSpPr>
            <a:spLocks noChangeArrowheads="1"/>
          </p:cNvSpPr>
          <p:nvPr/>
        </p:nvSpPr>
        <p:spPr bwMode="auto">
          <a:xfrm>
            <a:off x="228600" y="3276600"/>
            <a:ext cx="5070475" cy="369888"/>
          </a:xfrm>
          <a:prstGeom prst="rect">
            <a:avLst/>
          </a:prstGeom>
          <a:noFill/>
          <a:ln w="9525">
            <a:noFill/>
            <a:miter lim="800000"/>
            <a:headEnd/>
            <a:tailEnd/>
          </a:ln>
        </p:spPr>
        <p:txBody>
          <a:bodyPr wrap="none">
            <a:spAutoFit/>
          </a:bodyPr>
          <a:lstStyle/>
          <a:p>
            <a:r>
              <a:rPr lang="en-US" i="1"/>
              <a:t>Multiply copies of one unit by 10, 100 and 1000.</a:t>
            </a:r>
          </a:p>
        </p:txBody>
      </p:sp>
      <p:sp>
        <p:nvSpPr>
          <p:cNvPr id="10" name="Rectangle 9"/>
          <p:cNvSpPr>
            <a:spLocks noChangeArrowheads="1"/>
          </p:cNvSpPr>
          <p:nvPr/>
        </p:nvSpPr>
        <p:spPr bwMode="auto">
          <a:xfrm>
            <a:off x="381000" y="3886200"/>
            <a:ext cx="1004888" cy="369888"/>
          </a:xfrm>
          <a:prstGeom prst="rect">
            <a:avLst/>
          </a:prstGeom>
          <a:noFill/>
          <a:ln w="9525">
            <a:noFill/>
            <a:miter lim="800000"/>
            <a:headEnd/>
            <a:tailEnd/>
          </a:ln>
        </p:spPr>
        <p:txBody>
          <a:bodyPr wrap="none">
            <a:spAutoFit/>
          </a:bodyPr>
          <a:lstStyle/>
          <a:p>
            <a:r>
              <a:rPr lang="en-US"/>
              <a:t>0.4 x 10</a:t>
            </a:r>
          </a:p>
        </p:txBody>
      </p:sp>
      <p:sp>
        <p:nvSpPr>
          <p:cNvPr id="16" name="Rectangle 15"/>
          <p:cNvSpPr>
            <a:spLocks noChangeArrowheads="1"/>
          </p:cNvSpPr>
          <p:nvPr/>
        </p:nvSpPr>
        <p:spPr bwMode="auto">
          <a:xfrm>
            <a:off x="304800" y="4495800"/>
            <a:ext cx="5749925" cy="646113"/>
          </a:xfrm>
          <a:prstGeom prst="rect">
            <a:avLst/>
          </a:prstGeom>
          <a:noFill/>
          <a:ln w="9525">
            <a:noFill/>
            <a:miter lim="800000"/>
            <a:headEnd/>
            <a:tailEnd/>
          </a:ln>
        </p:spPr>
        <p:txBody>
          <a:bodyPr wrap="none">
            <a:spAutoFit/>
          </a:bodyPr>
          <a:lstStyle/>
          <a:p>
            <a:r>
              <a:rPr lang="en-US"/>
              <a:t>Draw number disks to represent 4 tenths at the top on </a:t>
            </a:r>
          </a:p>
          <a:p>
            <a:r>
              <a:rPr lang="en-US"/>
              <a:t>your place value chart.</a:t>
            </a:r>
          </a:p>
        </p:txBody>
      </p:sp>
      <p:grpSp>
        <p:nvGrpSpPr>
          <p:cNvPr id="20490" name="Group 23"/>
          <p:cNvGrpSpPr>
            <a:grpSpLocks/>
          </p:cNvGrpSpPr>
          <p:nvPr/>
        </p:nvGrpSpPr>
        <p:grpSpPr bwMode="auto">
          <a:xfrm>
            <a:off x="6019800" y="1752600"/>
            <a:ext cx="609600" cy="76200"/>
            <a:chOff x="6096000" y="1447800"/>
            <a:chExt cx="609600" cy="76200"/>
          </a:xfrm>
        </p:grpSpPr>
        <p:sp>
          <p:nvSpPr>
            <p:cNvPr id="17" name="Oval 16"/>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Oval 20"/>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Oval 21"/>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cxnSp>
        <p:nvCxnSpPr>
          <p:cNvPr id="27" name="Straight Arrow Connector 26"/>
          <p:cNvCxnSpPr/>
          <p:nvPr/>
        </p:nvCxnSpPr>
        <p:spPr>
          <a:xfrm flipH="1">
            <a:off x="5943600" y="1905000"/>
            <a:ext cx="304800" cy="3810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492" name="TextBox 27"/>
          <p:cNvSpPr txBox="1">
            <a:spLocks noChangeArrowheads="1"/>
          </p:cNvSpPr>
          <p:nvPr/>
        </p:nvSpPr>
        <p:spPr bwMode="auto">
          <a:xfrm>
            <a:off x="6324600" y="1905000"/>
            <a:ext cx="838200" cy="369888"/>
          </a:xfrm>
          <a:prstGeom prst="rect">
            <a:avLst/>
          </a:prstGeom>
          <a:noFill/>
          <a:ln w="9525">
            <a:noFill/>
            <a:miter lim="800000"/>
            <a:headEnd/>
            <a:tailEnd/>
          </a:ln>
        </p:spPr>
        <p:txBody>
          <a:bodyPr>
            <a:spAutoFit/>
          </a:bodyPr>
          <a:lstStyle/>
          <a:p>
            <a:r>
              <a:rPr lang="en-US"/>
              <a:t>X 10</a:t>
            </a:r>
          </a:p>
        </p:txBody>
      </p:sp>
      <p:sp>
        <p:nvSpPr>
          <p:cNvPr id="176" name="Rectangle 175"/>
          <p:cNvSpPr>
            <a:spLocks noChangeArrowheads="1"/>
          </p:cNvSpPr>
          <p:nvPr/>
        </p:nvSpPr>
        <p:spPr bwMode="auto">
          <a:xfrm>
            <a:off x="228600" y="5486400"/>
            <a:ext cx="7054850" cy="646113"/>
          </a:xfrm>
          <a:prstGeom prst="rect">
            <a:avLst/>
          </a:prstGeom>
          <a:noFill/>
          <a:ln w="9525">
            <a:noFill/>
            <a:miter lim="800000"/>
            <a:headEnd/>
            <a:tailEnd/>
          </a:ln>
        </p:spPr>
        <p:txBody>
          <a:bodyPr wrap="none">
            <a:spAutoFit/>
          </a:bodyPr>
          <a:lstStyle/>
          <a:p>
            <a:r>
              <a:rPr lang="en-US"/>
              <a:t>Work with your partner to find the value of 10 times 0.4.  Show your</a:t>
            </a:r>
          </a:p>
          <a:p>
            <a:r>
              <a:rPr lang="en-US"/>
              <a:t>Result at the bottom of your place value chart.</a:t>
            </a:r>
          </a:p>
        </p:txBody>
      </p:sp>
      <p:grpSp>
        <p:nvGrpSpPr>
          <p:cNvPr id="8" name="Group 7"/>
          <p:cNvGrpSpPr>
            <a:grpSpLocks/>
          </p:cNvGrpSpPr>
          <p:nvPr/>
        </p:nvGrpSpPr>
        <p:grpSpPr bwMode="auto">
          <a:xfrm>
            <a:off x="5943600" y="2819400"/>
            <a:ext cx="2590800" cy="2362200"/>
            <a:chOff x="5943600" y="2819400"/>
            <a:chExt cx="2590800" cy="2362200"/>
          </a:xfrm>
        </p:grpSpPr>
        <p:grpSp>
          <p:nvGrpSpPr>
            <p:cNvPr id="20494" name="Group 1"/>
            <p:cNvGrpSpPr>
              <a:grpSpLocks/>
            </p:cNvGrpSpPr>
            <p:nvPr/>
          </p:nvGrpSpPr>
          <p:grpSpPr bwMode="auto">
            <a:xfrm>
              <a:off x="7924800" y="3124200"/>
              <a:ext cx="609600" cy="76200"/>
              <a:chOff x="6096000" y="1447800"/>
              <a:chExt cx="609600" cy="76200"/>
            </a:xfrm>
          </p:grpSpPr>
          <p:sp>
            <p:nvSpPr>
              <p:cNvPr id="172" name="Oval 171"/>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3" name="Oval 172"/>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4" name="Oval 173"/>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5" name="Oval 174"/>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495" name="Group 6"/>
            <p:cNvGrpSpPr>
              <a:grpSpLocks/>
            </p:cNvGrpSpPr>
            <p:nvPr/>
          </p:nvGrpSpPr>
          <p:grpSpPr bwMode="auto">
            <a:xfrm>
              <a:off x="7924800" y="3352800"/>
              <a:ext cx="609600" cy="76200"/>
              <a:chOff x="6096000" y="1447800"/>
              <a:chExt cx="609600" cy="76200"/>
            </a:xfrm>
          </p:grpSpPr>
          <p:sp>
            <p:nvSpPr>
              <p:cNvPr id="168" name="Oval 167"/>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9" name="Oval 168"/>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0" name="Oval 169"/>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1" name="Oval 170"/>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496" name="Group 11"/>
            <p:cNvGrpSpPr>
              <a:grpSpLocks/>
            </p:cNvGrpSpPr>
            <p:nvPr/>
          </p:nvGrpSpPr>
          <p:grpSpPr bwMode="auto">
            <a:xfrm>
              <a:off x="7924800" y="2895600"/>
              <a:ext cx="609600" cy="76200"/>
              <a:chOff x="6096000" y="1447800"/>
              <a:chExt cx="609600" cy="76200"/>
            </a:xfrm>
          </p:grpSpPr>
          <p:sp>
            <p:nvSpPr>
              <p:cNvPr id="164" name="Oval 163"/>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5" name="Oval 164"/>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6" name="Oval 165"/>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7" name="Oval 166"/>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497" name="Group 16"/>
            <p:cNvGrpSpPr>
              <a:grpSpLocks/>
            </p:cNvGrpSpPr>
            <p:nvPr/>
          </p:nvGrpSpPr>
          <p:grpSpPr bwMode="auto">
            <a:xfrm>
              <a:off x="7924800" y="3581400"/>
              <a:ext cx="609600" cy="76200"/>
              <a:chOff x="6096000" y="1447800"/>
              <a:chExt cx="609600" cy="76200"/>
            </a:xfrm>
          </p:grpSpPr>
          <p:sp>
            <p:nvSpPr>
              <p:cNvPr id="160" name="Oval 159"/>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1" name="Oval 160"/>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2" name="Oval 161"/>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3" name="Oval 162"/>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498" name="Group 21"/>
            <p:cNvGrpSpPr>
              <a:grpSpLocks/>
            </p:cNvGrpSpPr>
            <p:nvPr/>
          </p:nvGrpSpPr>
          <p:grpSpPr bwMode="auto">
            <a:xfrm>
              <a:off x="7924800" y="3810000"/>
              <a:ext cx="609600" cy="76200"/>
              <a:chOff x="6096000" y="1447800"/>
              <a:chExt cx="609600" cy="76200"/>
            </a:xfrm>
          </p:grpSpPr>
          <p:sp>
            <p:nvSpPr>
              <p:cNvPr id="156" name="Oval 155"/>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7" name="Oval 156"/>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8" name="Oval 157"/>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9" name="Oval 158"/>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499" name="Group 26"/>
            <p:cNvGrpSpPr>
              <a:grpSpLocks/>
            </p:cNvGrpSpPr>
            <p:nvPr/>
          </p:nvGrpSpPr>
          <p:grpSpPr bwMode="auto">
            <a:xfrm>
              <a:off x="7924800" y="4038600"/>
              <a:ext cx="609600" cy="76200"/>
              <a:chOff x="6096000" y="1447800"/>
              <a:chExt cx="609600" cy="76200"/>
            </a:xfrm>
          </p:grpSpPr>
          <p:sp>
            <p:nvSpPr>
              <p:cNvPr id="152" name="Oval 151"/>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3" name="Oval 152"/>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4" name="Oval 153"/>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5" name="Oval 154"/>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500" name="Group 31"/>
            <p:cNvGrpSpPr>
              <a:grpSpLocks/>
            </p:cNvGrpSpPr>
            <p:nvPr/>
          </p:nvGrpSpPr>
          <p:grpSpPr bwMode="auto">
            <a:xfrm>
              <a:off x="7924800" y="4267200"/>
              <a:ext cx="609600" cy="76200"/>
              <a:chOff x="6096000" y="1447800"/>
              <a:chExt cx="609600" cy="76200"/>
            </a:xfrm>
          </p:grpSpPr>
          <p:sp>
            <p:nvSpPr>
              <p:cNvPr id="148" name="Oval 147"/>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9" name="Oval 148"/>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0" name="Oval 149"/>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1" name="Oval 150"/>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501" name="Group 36"/>
            <p:cNvGrpSpPr>
              <a:grpSpLocks/>
            </p:cNvGrpSpPr>
            <p:nvPr/>
          </p:nvGrpSpPr>
          <p:grpSpPr bwMode="auto">
            <a:xfrm>
              <a:off x="7924800" y="4495800"/>
              <a:ext cx="609600" cy="76200"/>
              <a:chOff x="6096000" y="1447800"/>
              <a:chExt cx="609600" cy="76200"/>
            </a:xfrm>
          </p:grpSpPr>
          <p:sp>
            <p:nvSpPr>
              <p:cNvPr id="144" name="Oval 143"/>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5" name="Oval 144"/>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6" name="Oval 145"/>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7" name="Oval 146"/>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502" name="Group 41"/>
            <p:cNvGrpSpPr>
              <a:grpSpLocks/>
            </p:cNvGrpSpPr>
            <p:nvPr/>
          </p:nvGrpSpPr>
          <p:grpSpPr bwMode="auto">
            <a:xfrm>
              <a:off x="7924800" y="4724400"/>
              <a:ext cx="609600" cy="76200"/>
              <a:chOff x="6096000" y="1447800"/>
              <a:chExt cx="609600" cy="76200"/>
            </a:xfrm>
          </p:grpSpPr>
          <p:sp>
            <p:nvSpPr>
              <p:cNvPr id="140" name="Oval 139"/>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1" name="Oval 140"/>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2" name="Oval 141"/>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3" name="Oval 142"/>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0503" name="Group 6"/>
            <p:cNvGrpSpPr>
              <a:grpSpLocks/>
            </p:cNvGrpSpPr>
            <p:nvPr/>
          </p:nvGrpSpPr>
          <p:grpSpPr bwMode="auto">
            <a:xfrm>
              <a:off x="7924800" y="4953000"/>
              <a:ext cx="609600" cy="76200"/>
              <a:chOff x="7924800" y="4953000"/>
              <a:chExt cx="609600" cy="76200"/>
            </a:xfrm>
          </p:grpSpPr>
          <p:sp>
            <p:nvSpPr>
              <p:cNvPr id="136" name="Oval 135"/>
              <p:cNvSpPr/>
              <p:nvPr/>
            </p:nvSpPr>
            <p:spPr bwMode="auto">
              <a:xfrm>
                <a:off x="7924800" y="49530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7" name="Oval 136"/>
              <p:cNvSpPr/>
              <p:nvPr/>
            </p:nvSpPr>
            <p:spPr bwMode="auto">
              <a:xfrm>
                <a:off x="8102600" y="49530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8" name="Oval 137"/>
              <p:cNvSpPr/>
              <p:nvPr/>
            </p:nvSpPr>
            <p:spPr bwMode="auto">
              <a:xfrm>
                <a:off x="8458200" y="49530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9" name="Oval 138"/>
              <p:cNvSpPr/>
              <p:nvPr/>
            </p:nvSpPr>
            <p:spPr bwMode="auto">
              <a:xfrm>
                <a:off x="8280400" y="49530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 name="Left Brace 1"/>
            <p:cNvSpPr/>
            <p:nvPr/>
          </p:nvSpPr>
          <p:spPr>
            <a:xfrm>
              <a:off x="7467600" y="2895600"/>
              <a:ext cx="304800" cy="22860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0505" name="TextBox 5"/>
            <p:cNvSpPr txBox="1">
              <a:spLocks noChangeArrowheads="1"/>
            </p:cNvSpPr>
            <p:nvPr/>
          </p:nvSpPr>
          <p:spPr bwMode="auto">
            <a:xfrm>
              <a:off x="5943600" y="2819400"/>
              <a:ext cx="1524000" cy="1477328"/>
            </a:xfrm>
            <a:prstGeom prst="rect">
              <a:avLst/>
            </a:prstGeom>
            <a:noFill/>
            <a:ln w="9525">
              <a:noFill/>
              <a:miter lim="800000"/>
              <a:headEnd/>
              <a:tailEnd/>
            </a:ln>
          </p:spPr>
          <p:txBody>
            <a:bodyPr>
              <a:spAutoFit/>
            </a:bodyPr>
            <a:lstStyle/>
            <a:p>
              <a:r>
                <a:rPr lang="en-US"/>
                <a:t>4 tenths X 10 = 40 tenths, which is the same as 4 ones.</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90"/>
                                        </p:tgtEl>
                                        <p:attrNameLst>
                                          <p:attrName>style.visibility</p:attrName>
                                        </p:attrNameLst>
                                      </p:cBhvr>
                                      <p:to>
                                        <p:strVal val="visible"/>
                                      </p:to>
                                    </p:set>
                                    <p:anim calcmode="lin" valueType="num">
                                      <p:cBhvr additive="base">
                                        <p:cTn id="19" dur="500" fill="hold"/>
                                        <p:tgtEl>
                                          <p:spTgt spid="20490"/>
                                        </p:tgtEl>
                                        <p:attrNameLst>
                                          <p:attrName>ppt_x</p:attrName>
                                        </p:attrNameLst>
                                      </p:cBhvr>
                                      <p:tavLst>
                                        <p:tav tm="0">
                                          <p:val>
                                            <p:strVal val="#ppt_x"/>
                                          </p:val>
                                        </p:tav>
                                        <p:tav tm="100000">
                                          <p:val>
                                            <p:strVal val="#ppt_x"/>
                                          </p:val>
                                        </p:tav>
                                      </p:tavLst>
                                    </p:anim>
                                    <p:anim calcmode="lin" valueType="num">
                                      <p:cBhvr additive="base">
                                        <p:cTn id="20" dur="500" fill="hold"/>
                                        <p:tgtEl>
                                          <p:spTgt spid="2049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6"/>
                                        </p:tgtEl>
                                        <p:attrNameLst>
                                          <p:attrName>style.visibility</p:attrName>
                                        </p:attrNameLst>
                                      </p:cBhvr>
                                      <p:to>
                                        <p:strVal val="visible"/>
                                      </p:to>
                                    </p:set>
                                    <p:anim calcmode="lin" valueType="num">
                                      <p:cBhvr additive="base">
                                        <p:cTn id="25" dur="500" fill="hold"/>
                                        <p:tgtEl>
                                          <p:spTgt spid="176"/>
                                        </p:tgtEl>
                                        <p:attrNameLst>
                                          <p:attrName>ppt_x</p:attrName>
                                        </p:attrNameLst>
                                      </p:cBhvr>
                                      <p:tavLst>
                                        <p:tav tm="0">
                                          <p:val>
                                            <p:strVal val="#ppt_x"/>
                                          </p:val>
                                        </p:tav>
                                        <p:tav tm="100000">
                                          <p:val>
                                            <p:strVal val="#ppt_x"/>
                                          </p:val>
                                        </p:tav>
                                      </p:tavLst>
                                    </p:anim>
                                    <p:anim calcmode="lin" valueType="num">
                                      <p:cBhvr additive="base">
                                        <p:cTn id="26" dur="500" fill="hold"/>
                                        <p:tgtEl>
                                          <p:spTgt spid="17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49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0492" grpId="0"/>
      <p:bldP spid="17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21507"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pic>
        <p:nvPicPr>
          <p:cNvPr id="21508" name="Picture 5"/>
          <p:cNvPicPr>
            <a:picLocks noChangeAspect="1" noChangeArrowheads="1"/>
          </p:cNvPicPr>
          <p:nvPr/>
        </p:nvPicPr>
        <p:blipFill>
          <a:blip r:embed="rId2" cstate="print"/>
          <a:srcRect/>
          <a:stretch>
            <a:fillRect/>
          </a:stretch>
        </p:blipFill>
        <p:spPr bwMode="auto">
          <a:xfrm>
            <a:off x="152400" y="685800"/>
            <a:ext cx="8870950" cy="2133600"/>
          </a:xfrm>
          <a:prstGeom prst="rect">
            <a:avLst/>
          </a:prstGeom>
          <a:noFill/>
          <a:ln w="9525">
            <a:noFill/>
            <a:miter lim="800000"/>
            <a:headEnd/>
            <a:tailEnd/>
          </a:ln>
        </p:spPr>
      </p:pic>
      <p:sp>
        <p:nvSpPr>
          <p:cNvPr id="21509" name="TextBox 4"/>
          <p:cNvSpPr txBox="1">
            <a:spLocks noChangeArrowheads="1"/>
          </p:cNvSpPr>
          <p:nvPr/>
        </p:nvSpPr>
        <p:spPr bwMode="auto">
          <a:xfrm>
            <a:off x="228600" y="2819400"/>
            <a:ext cx="3429000" cy="400050"/>
          </a:xfrm>
          <a:prstGeom prst="rect">
            <a:avLst/>
          </a:prstGeom>
          <a:noFill/>
          <a:ln w="9525">
            <a:noFill/>
            <a:miter lim="800000"/>
            <a:headEnd/>
            <a:tailEnd/>
          </a:ln>
        </p:spPr>
        <p:txBody>
          <a:bodyPr>
            <a:spAutoFit/>
          </a:bodyPr>
          <a:lstStyle/>
          <a:p>
            <a:r>
              <a:rPr lang="en-US" sz="2000" b="1" u="sng"/>
              <a:t>Problem 2</a:t>
            </a:r>
          </a:p>
        </p:txBody>
      </p:sp>
      <p:sp>
        <p:nvSpPr>
          <p:cNvPr id="21510" name="Rectangle 11"/>
          <p:cNvSpPr>
            <a:spLocks noChangeArrowheads="1"/>
          </p:cNvSpPr>
          <p:nvPr/>
        </p:nvSpPr>
        <p:spPr bwMode="auto">
          <a:xfrm>
            <a:off x="228600" y="3276600"/>
            <a:ext cx="5070475" cy="369888"/>
          </a:xfrm>
          <a:prstGeom prst="rect">
            <a:avLst/>
          </a:prstGeom>
          <a:noFill/>
          <a:ln w="9525">
            <a:noFill/>
            <a:miter lim="800000"/>
            <a:headEnd/>
            <a:tailEnd/>
          </a:ln>
        </p:spPr>
        <p:txBody>
          <a:bodyPr wrap="none">
            <a:spAutoFit/>
          </a:bodyPr>
          <a:lstStyle/>
          <a:p>
            <a:r>
              <a:rPr lang="en-US" i="1"/>
              <a:t>Multiply copies of one unit by 10, 100 and 1000.</a:t>
            </a:r>
          </a:p>
        </p:txBody>
      </p:sp>
      <p:sp>
        <p:nvSpPr>
          <p:cNvPr id="21511" name="Rectangle 9"/>
          <p:cNvSpPr>
            <a:spLocks noChangeArrowheads="1"/>
          </p:cNvSpPr>
          <p:nvPr/>
        </p:nvSpPr>
        <p:spPr bwMode="auto">
          <a:xfrm>
            <a:off x="381000" y="3886200"/>
            <a:ext cx="1004888" cy="369888"/>
          </a:xfrm>
          <a:prstGeom prst="rect">
            <a:avLst/>
          </a:prstGeom>
          <a:noFill/>
          <a:ln w="9525">
            <a:noFill/>
            <a:miter lim="800000"/>
            <a:headEnd/>
            <a:tailEnd/>
          </a:ln>
        </p:spPr>
        <p:txBody>
          <a:bodyPr wrap="none">
            <a:spAutoFit/>
          </a:bodyPr>
          <a:lstStyle/>
          <a:p>
            <a:r>
              <a:rPr lang="en-US"/>
              <a:t>0.4 x 10</a:t>
            </a:r>
          </a:p>
        </p:txBody>
      </p:sp>
      <p:sp>
        <p:nvSpPr>
          <p:cNvPr id="16" name="Rectangle 15"/>
          <p:cNvSpPr>
            <a:spLocks noChangeArrowheads="1"/>
          </p:cNvSpPr>
          <p:nvPr/>
        </p:nvSpPr>
        <p:spPr bwMode="auto">
          <a:xfrm>
            <a:off x="304800" y="4495800"/>
            <a:ext cx="6481763" cy="646113"/>
          </a:xfrm>
          <a:prstGeom prst="rect">
            <a:avLst/>
          </a:prstGeom>
          <a:noFill/>
          <a:ln w="9525">
            <a:noFill/>
            <a:miter lim="800000"/>
            <a:headEnd/>
            <a:tailEnd/>
          </a:ln>
        </p:spPr>
        <p:txBody>
          <a:bodyPr wrap="none">
            <a:spAutoFit/>
          </a:bodyPr>
          <a:lstStyle/>
          <a:p>
            <a:r>
              <a:rPr lang="en-US"/>
              <a:t>On your place value chart, use arrows to show how the value </a:t>
            </a:r>
          </a:p>
          <a:p>
            <a:r>
              <a:rPr lang="en-US"/>
              <a:t>of the digits has changed. Write x 10 by the arrow.</a:t>
            </a:r>
          </a:p>
        </p:txBody>
      </p:sp>
      <p:grpSp>
        <p:nvGrpSpPr>
          <p:cNvPr id="4" name="Group 3"/>
          <p:cNvGrpSpPr>
            <a:grpSpLocks/>
          </p:cNvGrpSpPr>
          <p:nvPr/>
        </p:nvGrpSpPr>
        <p:grpSpPr bwMode="auto">
          <a:xfrm>
            <a:off x="5715000" y="1981200"/>
            <a:ext cx="914400" cy="446088"/>
            <a:chOff x="5715000" y="1981200"/>
            <a:chExt cx="914400" cy="446088"/>
          </a:xfrm>
        </p:grpSpPr>
        <p:cxnSp>
          <p:nvCxnSpPr>
            <p:cNvPr id="27" name="Straight Arrow Connector 26"/>
            <p:cNvCxnSpPr/>
            <p:nvPr/>
          </p:nvCxnSpPr>
          <p:spPr>
            <a:xfrm flipH="1">
              <a:off x="5715000" y="1981200"/>
              <a:ext cx="304800" cy="3810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572" name="TextBox 27"/>
            <p:cNvSpPr txBox="1">
              <a:spLocks noChangeArrowheads="1"/>
            </p:cNvSpPr>
            <p:nvPr/>
          </p:nvSpPr>
          <p:spPr bwMode="auto">
            <a:xfrm>
              <a:off x="5791200" y="2057400"/>
              <a:ext cx="838200" cy="369888"/>
            </a:xfrm>
            <a:prstGeom prst="rect">
              <a:avLst/>
            </a:prstGeom>
            <a:noFill/>
            <a:ln w="9525">
              <a:noFill/>
              <a:miter lim="800000"/>
              <a:headEnd/>
              <a:tailEnd/>
            </a:ln>
          </p:spPr>
          <p:txBody>
            <a:bodyPr>
              <a:spAutoFit/>
            </a:bodyPr>
            <a:lstStyle/>
            <a:p>
              <a:r>
                <a:rPr lang="en-US"/>
                <a:t>X 10</a:t>
              </a:r>
            </a:p>
          </p:txBody>
        </p:sp>
      </p:grpSp>
      <p:sp>
        <p:nvSpPr>
          <p:cNvPr id="21514" name="Rectangle 175"/>
          <p:cNvSpPr>
            <a:spLocks noChangeArrowheads="1"/>
          </p:cNvSpPr>
          <p:nvPr/>
        </p:nvSpPr>
        <p:spPr bwMode="auto">
          <a:xfrm>
            <a:off x="228600" y="5486400"/>
            <a:ext cx="4916488" cy="369888"/>
          </a:xfrm>
          <a:prstGeom prst="rect">
            <a:avLst/>
          </a:prstGeom>
          <a:noFill/>
          <a:ln w="9525">
            <a:noFill/>
            <a:miter lim="800000"/>
            <a:headEnd/>
            <a:tailEnd/>
          </a:ln>
        </p:spPr>
        <p:txBody>
          <a:bodyPr wrap="none">
            <a:spAutoFit/>
          </a:bodyPr>
          <a:lstStyle/>
          <a:p>
            <a:r>
              <a:rPr lang="en-US"/>
              <a:t>Why does the digit move one place to the left?</a:t>
            </a:r>
          </a:p>
        </p:txBody>
      </p:sp>
      <p:grpSp>
        <p:nvGrpSpPr>
          <p:cNvPr id="21515" name="Group 7"/>
          <p:cNvGrpSpPr>
            <a:grpSpLocks/>
          </p:cNvGrpSpPr>
          <p:nvPr/>
        </p:nvGrpSpPr>
        <p:grpSpPr bwMode="auto">
          <a:xfrm>
            <a:off x="5943600" y="2819400"/>
            <a:ext cx="2590800" cy="2362200"/>
            <a:chOff x="5943600" y="2819400"/>
            <a:chExt cx="2590800" cy="2362200"/>
          </a:xfrm>
        </p:grpSpPr>
        <p:grpSp>
          <p:nvGrpSpPr>
            <p:cNvPr id="21519" name="Group 1"/>
            <p:cNvGrpSpPr>
              <a:grpSpLocks/>
            </p:cNvGrpSpPr>
            <p:nvPr/>
          </p:nvGrpSpPr>
          <p:grpSpPr bwMode="auto">
            <a:xfrm>
              <a:off x="7924800" y="3124200"/>
              <a:ext cx="609600" cy="76200"/>
              <a:chOff x="6096000" y="1447800"/>
              <a:chExt cx="609600" cy="76200"/>
            </a:xfrm>
          </p:grpSpPr>
          <p:sp>
            <p:nvSpPr>
              <p:cNvPr id="172" name="Oval 171"/>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3" name="Oval 172"/>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4" name="Oval 173"/>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5" name="Oval 174"/>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1520" name="Group 6"/>
            <p:cNvGrpSpPr>
              <a:grpSpLocks/>
            </p:cNvGrpSpPr>
            <p:nvPr/>
          </p:nvGrpSpPr>
          <p:grpSpPr bwMode="auto">
            <a:xfrm>
              <a:off x="7924800" y="3352800"/>
              <a:ext cx="609600" cy="76200"/>
              <a:chOff x="6096000" y="1447800"/>
              <a:chExt cx="609600" cy="76200"/>
            </a:xfrm>
          </p:grpSpPr>
          <p:sp>
            <p:nvSpPr>
              <p:cNvPr id="168" name="Oval 167"/>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9" name="Oval 168"/>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0" name="Oval 169"/>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1" name="Oval 170"/>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1521" name="Group 11"/>
            <p:cNvGrpSpPr>
              <a:grpSpLocks/>
            </p:cNvGrpSpPr>
            <p:nvPr/>
          </p:nvGrpSpPr>
          <p:grpSpPr bwMode="auto">
            <a:xfrm>
              <a:off x="7924800" y="2895600"/>
              <a:ext cx="609600" cy="76200"/>
              <a:chOff x="6096000" y="1447800"/>
              <a:chExt cx="609600" cy="76200"/>
            </a:xfrm>
          </p:grpSpPr>
          <p:sp>
            <p:nvSpPr>
              <p:cNvPr id="164" name="Oval 163"/>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5" name="Oval 164"/>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6" name="Oval 165"/>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7" name="Oval 166"/>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1522" name="Group 16"/>
            <p:cNvGrpSpPr>
              <a:grpSpLocks/>
            </p:cNvGrpSpPr>
            <p:nvPr/>
          </p:nvGrpSpPr>
          <p:grpSpPr bwMode="auto">
            <a:xfrm>
              <a:off x="7924800" y="3581400"/>
              <a:ext cx="609600" cy="76200"/>
              <a:chOff x="6096000" y="1447800"/>
              <a:chExt cx="609600" cy="76200"/>
            </a:xfrm>
          </p:grpSpPr>
          <p:sp>
            <p:nvSpPr>
              <p:cNvPr id="160" name="Oval 159"/>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1" name="Oval 160"/>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2" name="Oval 161"/>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3" name="Oval 162"/>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1523" name="Group 21"/>
            <p:cNvGrpSpPr>
              <a:grpSpLocks/>
            </p:cNvGrpSpPr>
            <p:nvPr/>
          </p:nvGrpSpPr>
          <p:grpSpPr bwMode="auto">
            <a:xfrm>
              <a:off x="7924800" y="3810000"/>
              <a:ext cx="609600" cy="76200"/>
              <a:chOff x="6096000" y="1447800"/>
              <a:chExt cx="609600" cy="76200"/>
            </a:xfrm>
          </p:grpSpPr>
          <p:sp>
            <p:nvSpPr>
              <p:cNvPr id="156" name="Oval 155"/>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7" name="Oval 156"/>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8" name="Oval 157"/>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9" name="Oval 158"/>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1524" name="Group 26"/>
            <p:cNvGrpSpPr>
              <a:grpSpLocks/>
            </p:cNvGrpSpPr>
            <p:nvPr/>
          </p:nvGrpSpPr>
          <p:grpSpPr bwMode="auto">
            <a:xfrm>
              <a:off x="7924800" y="4038600"/>
              <a:ext cx="609600" cy="76200"/>
              <a:chOff x="6096000" y="1447800"/>
              <a:chExt cx="609600" cy="76200"/>
            </a:xfrm>
          </p:grpSpPr>
          <p:sp>
            <p:nvSpPr>
              <p:cNvPr id="152" name="Oval 151"/>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3" name="Oval 152"/>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4" name="Oval 153"/>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5" name="Oval 154"/>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1525" name="Group 31"/>
            <p:cNvGrpSpPr>
              <a:grpSpLocks/>
            </p:cNvGrpSpPr>
            <p:nvPr/>
          </p:nvGrpSpPr>
          <p:grpSpPr bwMode="auto">
            <a:xfrm>
              <a:off x="7924800" y="4267200"/>
              <a:ext cx="609600" cy="76200"/>
              <a:chOff x="6096000" y="1447800"/>
              <a:chExt cx="609600" cy="76200"/>
            </a:xfrm>
          </p:grpSpPr>
          <p:sp>
            <p:nvSpPr>
              <p:cNvPr id="148" name="Oval 147"/>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9" name="Oval 148"/>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0" name="Oval 149"/>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1" name="Oval 150"/>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1526" name="Group 36"/>
            <p:cNvGrpSpPr>
              <a:grpSpLocks/>
            </p:cNvGrpSpPr>
            <p:nvPr/>
          </p:nvGrpSpPr>
          <p:grpSpPr bwMode="auto">
            <a:xfrm>
              <a:off x="7924800" y="4495800"/>
              <a:ext cx="609600" cy="76200"/>
              <a:chOff x="6096000" y="1447800"/>
              <a:chExt cx="609600" cy="76200"/>
            </a:xfrm>
          </p:grpSpPr>
          <p:sp>
            <p:nvSpPr>
              <p:cNvPr id="144" name="Oval 143"/>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5" name="Oval 144"/>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6" name="Oval 145"/>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7" name="Oval 146"/>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1527" name="Group 41"/>
            <p:cNvGrpSpPr>
              <a:grpSpLocks/>
            </p:cNvGrpSpPr>
            <p:nvPr/>
          </p:nvGrpSpPr>
          <p:grpSpPr bwMode="auto">
            <a:xfrm>
              <a:off x="7924800" y="4724400"/>
              <a:ext cx="609600" cy="76200"/>
              <a:chOff x="6096000" y="1447800"/>
              <a:chExt cx="609600" cy="76200"/>
            </a:xfrm>
          </p:grpSpPr>
          <p:sp>
            <p:nvSpPr>
              <p:cNvPr id="140" name="Oval 139"/>
              <p:cNvSpPr/>
              <p:nvPr/>
            </p:nvSpPr>
            <p:spPr>
              <a:xfrm>
                <a:off x="60960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1" name="Oval 140"/>
              <p:cNvSpPr/>
              <p:nvPr/>
            </p:nvSpPr>
            <p:spPr>
              <a:xfrm>
                <a:off x="62738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2" name="Oval 141"/>
              <p:cNvSpPr/>
              <p:nvPr/>
            </p:nvSpPr>
            <p:spPr>
              <a:xfrm>
                <a:off x="66294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3" name="Oval 142"/>
              <p:cNvSpPr/>
              <p:nvPr/>
            </p:nvSpPr>
            <p:spPr>
              <a:xfrm>
                <a:off x="6451600" y="14478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1528" name="Group 6"/>
            <p:cNvGrpSpPr>
              <a:grpSpLocks/>
            </p:cNvGrpSpPr>
            <p:nvPr/>
          </p:nvGrpSpPr>
          <p:grpSpPr bwMode="auto">
            <a:xfrm>
              <a:off x="7924800" y="4953000"/>
              <a:ext cx="609600" cy="76200"/>
              <a:chOff x="7924800" y="4953000"/>
              <a:chExt cx="609600" cy="76200"/>
            </a:xfrm>
          </p:grpSpPr>
          <p:sp>
            <p:nvSpPr>
              <p:cNvPr id="136" name="Oval 135"/>
              <p:cNvSpPr/>
              <p:nvPr/>
            </p:nvSpPr>
            <p:spPr bwMode="auto">
              <a:xfrm>
                <a:off x="7924800" y="49530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7" name="Oval 136"/>
              <p:cNvSpPr/>
              <p:nvPr/>
            </p:nvSpPr>
            <p:spPr bwMode="auto">
              <a:xfrm>
                <a:off x="8102600" y="49530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8" name="Oval 137"/>
              <p:cNvSpPr/>
              <p:nvPr/>
            </p:nvSpPr>
            <p:spPr bwMode="auto">
              <a:xfrm>
                <a:off x="8458200" y="49530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9" name="Oval 138"/>
              <p:cNvSpPr/>
              <p:nvPr/>
            </p:nvSpPr>
            <p:spPr bwMode="auto">
              <a:xfrm>
                <a:off x="8280400" y="4953000"/>
                <a:ext cx="76200" cy="76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 name="Left Brace 1"/>
            <p:cNvSpPr/>
            <p:nvPr/>
          </p:nvSpPr>
          <p:spPr>
            <a:xfrm>
              <a:off x="7467600" y="2895600"/>
              <a:ext cx="304800" cy="22860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1530" name="TextBox 5"/>
            <p:cNvSpPr txBox="1">
              <a:spLocks noChangeArrowheads="1"/>
            </p:cNvSpPr>
            <p:nvPr/>
          </p:nvSpPr>
          <p:spPr bwMode="auto">
            <a:xfrm>
              <a:off x="5943600" y="2819400"/>
              <a:ext cx="1524000" cy="1477328"/>
            </a:xfrm>
            <a:prstGeom prst="rect">
              <a:avLst/>
            </a:prstGeom>
            <a:noFill/>
            <a:ln w="9525">
              <a:noFill/>
              <a:miter lim="800000"/>
              <a:headEnd/>
              <a:tailEnd/>
            </a:ln>
          </p:spPr>
          <p:txBody>
            <a:bodyPr>
              <a:spAutoFit/>
            </a:bodyPr>
            <a:lstStyle/>
            <a:p>
              <a:r>
                <a:rPr lang="en-US"/>
                <a:t>4 tenths X 10 = 40 tenths, which is the same as 4 ones.</a:t>
              </a:r>
            </a:p>
          </p:txBody>
        </p:sp>
      </p:grpSp>
      <p:sp>
        <p:nvSpPr>
          <p:cNvPr id="21516" name="TextBox 2"/>
          <p:cNvSpPr txBox="1">
            <a:spLocks noChangeArrowheads="1"/>
          </p:cNvSpPr>
          <p:nvPr/>
        </p:nvSpPr>
        <p:spPr bwMode="auto">
          <a:xfrm>
            <a:off x="6096000" y="1600200"/>
            <a:ext cx="304800" cy="523875"/>
          </a:xfrm>
          <a:prstGeom prst="rect">
            <a:avLst/>
          </a:prstGeom>
          <a:noFill/>
          <a:ln w="9525">
            <a:noFill/>
            <a:miter lim="800000"/>
            <a:headEnd/>
            <a:tailEnd/>
          </a:ln>
        </p:spPr>
        <p:txBody>
          <a:bodyPr>
            <a:spAutoFit/>
          </a:bodyPr>
          <a:lstStyle/>
          <a:p>
            <a:r>
              <a:rPr lang="en-US" sz="2800"/>
              <a:t>4</a:t>
            </a:r>
          </a:p>
        </p:txBody>
      </p:sp>
      <p:sp>
        <p:nvSpPr>
          <p:cNvPr id="21517" name="TextBox 69"/>
          <p:cNvSpPr txBox="1">
            <a:spLocks noChangeArrowheads="1"/>
          </p:cNvSpPr>
          <p:nvPr/>
        </p:nvSpPr>
        <p:spPr bwMode="auto">
          <a:xfrm>
            <a:off x="5334000" y="2133600"/>
            <a:ext cx="304800" cy="523875"/>
          </a:xfrm>
          <a:prstGeom prst="rect">
            <a:avLst/>
          </a:prstGeom>
          <a:noFill/>
          <a:ln w="9525">
            <a:noFill/>
            <a:miter lim="800000"/>
            <a:headEnd/>
            <a:tailEnd/>
          </a:ln>
        </p:spPr>
        <p:txBody>
          <a:bodyPr>
            <a:spAutoFit/>
          </a:bodyPr>
          <a:lstStyle/>
          <a:p>
            <a:r>
              <a:rPr lang="en-US" sz="2800"/>
              <a:t>4</a:t>
            </a:r>
          </a:p>
        </p:txBody>
      </p:sp>
      <p:sp>
        <p:nvSpPr>
          <p:cNvPr id="72" name="TextBox 71"/>
          <p:cNvSpPr txBox="1"/>
          <p:nvPr/>
        </p:nvSpPr>
        <p:spPr>
          <a:xfrm>
            <a:off x="381000" y="5943600"/>
            <a:ext cx="5257800" cy="646331"/>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dirty="0">
                <a:ln>
                  <a:solidFill>
                    <a:srgbClr val="FF6600"/>
                  </a:solidFill>
                </a:ln>
                <a:solidFill>
                  <a:srgbClr val="FF6600"/>
                </a:solidFill>
                <a:latin typeface="+mn-lt"/>
                <a:cs typeface="+mn-cs"/>
              </a:rPr>
              <a:t>Because it is 10 times as large, it has to be bundled for the next larger unit.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blinds(horizontal)">
                                      <p:cBhvr>
                                        <p:cTn id="2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22531"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pic>
        <p:nvPicPr>
          <p:cNvPr id="22532" name="Picture 5"/>
          <p:cNvPicPr>
            <a:picLocks noChangeAspect="1" noChangeArrowheads="1"/>
          </p:cNvPicPr>
          <p:nvPr/>
        </p:nvPicPr>
        <p:blipFill>
          <a:blip r:embed="rId2" cstate="print"/>
          <a:srcRect/>
          <a:stretch>
            <a:fillRect/>
          </a:stretch>
        </p:blipFill>
        <p:spPr bwMode="auto">
          <a:xfrm>
            <a:off x="152400" y="685800"/>
            <a:ext cx="8870950" cy="2133600"/>
          </a:xfrm>
          <a:prstGeom prst="rect">
            <a:avLst/>
          </a:prstGeom>
          <a:noFill/>
          <a:ln w="9525">
            <a:noFill/>
            <a:miter lim="800000"/>
            <a:headEnd/>
            <a:tailEnd/>
          </a:ln>
        </p:spPr>
      </p:pic>
      <p:sp>
        <p:nvSpPr>
          <p:cNvPr id="22533" name="TextBox 4"/>
          <p:cNvSpPr txBox="1">
            <a:spLocks noChangeArrowheads="1"/>
          </p:cNvSpPr>
          <p:nvPr/>
        </p:nvSpPr>
        <p:spPr bwMode="auto">
          <a:xfrm>
            <a:off x="228600" y="2819400"/>
            <a:ext cx="3429000" cy="400050"/>
          </a:xfrm>
          <a:prstGeom prst="rect">
            <a:avLst/>
          </a:prstGeom>
          <a:noFill/>
          <a:ln w="9525">
            <a:noFill/>
            <a:miter lim="800000"/>
            <a:headEnd/>
            <a:tailEnd/>
          </a:ln>
        </p:spPr>
        <p:txBody>
          <a:bodyPr>
            <a:spAutoFit/>
          </a:bodyPr>
          <a:lstStyle/>
          <a:p>
            <a:r>
              <a:rPr lang="en-US" sz="2000" b="1" u="sng"/>
              <a:t>Problem 2 continued</a:t>
            </a:r>
          </a:p>
        </p:txBody>
      </p:sp>
      <p:sp>
        <p:nvSpPr>
          <p:cNvPr id="22534" name="Rectangle 9"/>
          <p:cNvSpPr>
            <a:spLocks noChangeArrowheads="1"/>
          </p:cNvSpPr>
          <p:nvPr/>
        </p:nvSpPr>
        <p:spPr bwMode="auto">
          <a:xfrm>
            <a:off x="228600" y="3429000"/>
            <a:ext cx="1133475" cy="369888"/>
          </a:xfrm>
          <a:prstGeom prst="rect">
            <a:avLst/>
          </a:prstGeom>
          <a:noFill/>
          <a:ln w="9525">
            <a:noFill/>
            <a:miter lim="800000"/>
            <a:headEnd/>
            <a:tailEnd/>
          </a:ln>
        </p:spPr>
        <p:txBody>
          <a:bodyPr wrap="none">
            <a:spAutoFit/>
          </a:bodyPr>
          <a:lstStyle/>
          <a:p>
            <a:r>
              <a:rPr lang="en-US"/>
              <a:t>0.04 x 10</a:t>
            </a:r>
          </a:p>
        </p:txBody>
      </p:sp>
      <p:sp>
        <p:nvSpPr>
          <p:cNvPr id="16" name="Rectangle 15"/>
          <p:cNvSpPr>
            <a:spLocks noChangeArrowheads="1"/>
          </p:cNvSpPr>
          <p:nvPr/>
        </p:nvSpPr>
        <p:spPr bwMode="auto">
          <a:xfrm>
            <a:off x="152400" y="3962400"/>
            <a:ext cx="7010400" cy="923925"/>
          </a:xfrm>
          <a:prstGeom prst="rect">
            <a:avLst/>
          </a:prstGeom>
          <a:noFill/>
          <a:ln w="9525">
            <a:noFill/>
            <a:miter lim="800000"/>
            <a:headEnd/>
            <a:tailEnd/>
          </a:ln>
        </p:spPr>
        <p:txBody>
          <a:bodyPr>
            <a:spAutoFit/>
          </a:bodyPr>
          <a:lstStyle/>
          <a:p>
            <a:r>
              <a:rPr lang="en-US"/>
              <a:t>On your place value chart, write 4 in the hundredths column. </a:t>
            </a:r>
          </a:p>
          <a:p>
            <a:r>
              <a:rPr lang="en-US"/>
              <a:t>Use an arrow to show how the value of the digits has changed. Write x 10 by the arrow.</a:t>
            </a:r>
          </a:p>
        </p:txBody>
      </p:sp>
      <p:grpSp>
        <p:nvGrpSpPr>
          <p:cNvPr id="4" name="Group 3"/>
          <p:cNvGrpSpPr>
            <a:grpSpLocks/>
          </p:cNvGrpSpPr>
          <p:nvPr/>
        </p:nvGrpSpPr>
        <p:grpSpPr bwMode="auto">
          <a:xfrm>
            <a:off x="6553200" y="1981200"/>
            <a:ext cx="914400" cy="446088"/>
            <a:chOff x="5715000" y="1981200"/>
            <a:chExt cx="914400" cy="446088"/>
          </a:xfrm>
        </p:grpSpPr>
        <p:cxnSp>
          <p:nvCxnSpPr>
            <p:cNvPr id="27" name="Straight Arrow Connector 26"/>
            <p:cNvCxnSpPr/>
            <p:nvPr/>
          </p:nvCxnSpPr>
          <p:spPr>
            <a:xfrm flipH="1">
              <a:off x="5715000" y="1981200"/>
              <a:ext cx="304800" cy="3810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542" name="TextBox 27"/>
            <p:cNvSpPr txBox="1">
              <a:spLocks noChangeArrowheads="1"/>
            </p:cNvSpPr>
            <p:nvPr/>
          </p:nvSpPr>
          <p:spPr bwMode="auto">
            <a:xfrm>
              <a:off x="5791200" y="2057400"/>
              <a:ext cx="838200" cy="369888"/>
            </a:xfrm>
            <a:prstGeom prst="rect">
              <a:avLst/>
            </a:prstGeom>
            <a:noFill/>
            <a:ln w="9525">
              <a:noFill/>
              <a:miter lim="800000"/>
              <a:headEnd/>
              <a:tailEnd/>
            </a:ln>
          </p:spPr>
          <p:txBody>
            <a:bodyPr>
              <a:spAutoFit/>
            </a:bodyPr>
            <a:lstStyle/>
            <a:p>
              <a:r>
                <a:rPr lang="en-US"/>
                <a:t>X 10</a:t>
              </a:r>
            </a:p>
          </p:txBody>
        </p:sp>
      </p:grpSp>
      <p:sp>
        <p:nvSpPr>
          <p:cNvPr id="22537" name="TextBox 2"/>
          <p:cNvSpPr txBox="1">
            <a:spLocks noChangeArrowheads="1"/>
          </p:cNvSpPr>
          <p:nvPr/>
        </p:nvSpPr>
        <p:spPr bwMode="auto">
          <a:xfrm>
            <a:off x="7010400" y="1600200"/>
            <a:ext cx="304800" cy="523875"/>
          </a:xfrm>
          <a:prstGeom prst="rect">
            <a:avLst/>
          </a:prstGeom>
          <a:noFill/>
          <a:ln w="9525">
            <a:noFill/>
            <a:miter lim="800000"/>
            <a:headEnd/>
            <a:tailEnd/>
          </a:ln>
        </p:spPr>
        <p:txBody>
          <a:bodyPr>
            <a:spAutoFit/>
          </a:bodyPr>
          <a:lstStyle/>
          <a:p>
            <a:r>
              <a:rPr lang="en-US" sz="2800"/>
              <a:t>4</a:t>
            </a:r>
          </a:p>
        </p:txBody>
      </p:sp>
      <p:sp>
        <p:nvSpPr>
          <p:cNvPr id="22538" name="TextBox 69"/>
          <p:cNvSpPr txBox="1">
            <a:spLocks noChangeArrowheads="1"/>
          </p:cNvSpPr>
          <p:nvPr/>
        </p:nvSpPr>
        <p:spPr bwMode="auto">
          <a:xfrm>
            <a:off x="6172200" y="2133600"/>
            <a:ext cx="304800" cy="523875"/>
          </a:xfrm>
          <a:prstGeom prst="rect">
            <a:avLst/>
          </a:prstGeom>
          <a:noFill/>
          <a:ln w="9525">
            <a:noFill/>
            <a:miter lim="800000"/>
            <a:headEnd/>
            <a:tailEnd/>
          </a:ln>
        </p:spPr>
        <p:txBody>
          <a:bodyPr>
            <a:spAutoFit/>
          </a:bodyPr>
          <a:lstStyle/>
          <a:p>
            <a:r>
              <a:rPr lang="en-US" sz="2800"/>
              <a:t>4</a:t>
            </a:r>
          </a:p>
        </p:txBody>
      </p:sp>
      <p:sp>
        <p:nvSpPr>
          <p:cNvPr id="68" name="Rectangle 67"/>
          <p:cNvSpPr>
            <a:spLocks noChangeArrowheads="1"/>
          </p:cNvSpPr>
          <p:nvPr/>
        </p:nvSpPr>
        <p:spPr bwMode="auto">
          <a:xfrm>
            <a:off x="152400" y="5105400"/>
            <a:ext cx="2971800" cy="369888"/>
          </a:xfrm>
          <a:prstGeom prst="rect">
            <a:avLst/>
          </a:prstGeom>
          <a:noFill/>
          <a:ln w="9525">
            <a:noFill/>
            <a:miter lim="800000"/>
            <a:headEnd/>
            <a:tailEnd/>
          </a:ln>
        </p:spPr>
        <p:txBody>
          <a:bodyPr>
            <a:spAutoFit/>
          </a:bodyPr>
          <a:lstStyle/>
          <a:p>
            <a:r>
              <a:rPr lang="en-US"/>
              <a:t>4 hundredths x 10 equals</a:t>
            </a:r>
          </a:p>
        </p:txBody>
      </p:sp>
      <p:sp>
        <p:nvSpPr>
          <p:cNvPr id="69" name="TextBox 68"/>
          <p:cNvSpPr txBox="1"/>
          <p:nvPr/>
        </p:nvSpPr>
        <p:spPr>
          <a:xfrm>
            <a:off x="2895600" y="5105400"/>
            <a:ext cx="1752600" cy="369332"/>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dirty="0">
                <a:ln>
                  <a:solidFill>
                    <a:srgbClr val="FF6600"/>
                  </a:solidFill>
                </a:ln>
                <a:solidFill>
                  <a:srgbClr val="FF6600"/>
                </a:solidFill>
                <a:latin typeface="+mn-lt"/>
                <a:cs typeface="+mn-cs"/>
              </a:rPr>
              <a:t>4 tenths or 0.4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1000"/>
                                        <p:tgtEl>
                                          <p:spTgt spid="68"/>
                                        </p:tgtEl>
                                      </p:cBhvr>
                                    </p:animEffect>
                                    <p:anim calcmode="lin" valueType="num">
                                      <p:cBhvr>
                                        <p:cTn id="22" dur="1000" fill="hold"/>
                                        <p:tgtEl>
                                          <p:spTgt spid="68"/>
                                        </p:tgtEl>
                                        <p:attrNameLst>
                                          <p:attrName>ppt_x</p:attrName>
                                        </p:attrNameLst>
                                      </p:cBhvr>
                                      <p:tavLst>
                                        <p:tav tm="0">
                                          <p:val>
                                            <p:strVal val="#ppt_x"/>
                                          </p:val>
                                        </p:tav>
                                        <p:tav tm="100000">
                                          <p:val>
                                            <p:strVal val="#ppt_x"/>
                                          </p:val>
                                        </p:tav>
                                      </p:tavLst>
                                    </p:anim>
                                    <p:anim calcmode="lin" valueType="num">
                                      <p:cBhvr>
                                        <p:cTn id="23"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blinds(horizontal)">
                                      <p:cBhvr>
                                        <p:cTn id="2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23555"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pic>
        <p:nvPicPr>
          <p:cNvPr id="23556" name="Picture 5"/>
          <p:cNvPicPr>
            <a:picLocks noChangeAspect="1" noChangeArrowheads="1"/>
          </p:cNvPicPr>
          <p:nvPr/>
        </p:nvPicPr>
        <p:blipFill>
          <a:blip r:embed="rId2" cstate="print"/>
          <a:srcRect/>
          <a:stretch>
            <a:fillRect/>
          </a:stretch>
        </p:blipFill>
        <p:spPr bwMode="auto">
          <a:xfrm>
            <a:off x="152400" y="685800"/>
            <a:ext cx="8870950" cy="2133600"/>
          </a:xfrm>
          <a:prstGeom prst="rect">
            <a:avLst/>
          </a:prstGeom>
          <a:noFill/>
          <a:ln w="9525">
            <a:noFill/>
            <a:miter lim="800000"/>
            <a:headEnd/>
            <a:tailEnd/>
          </a:ln>
        </p:spPr>
      </p:pic>
      <p:sp>
        <p:nvSpPr>
          <p:cNvPr id="23557" name="TextBox 4"/>
          <p:cNvSpPr txBox="1">
            <a:spLocks noChangeArrowheads="1"/>
          </p:cNvSpPr>
          <p:nvPr/>
        </p:nvSpPr>
        <p:spPr bwMode="auto">
          <a:xfrm>
            <a:off x="228600" y="2819400"/>
            <a:ext cx="3429000" cy="400050"/>
          </a:xfrm>
          <a:prstGeom prst="rect">
            <a:avLst/>
          </a:prstGeom>
          <a:noFill/>
          <a:ln w="9525">
            <a:noFill/>
            <a:miter lim="800000"/>
            <a:headEnd/>
            <a:tailEnd/>
          </a:ln>
        </p:spPr>
        <p:txBody>
          <a:bodyPr>
            <a:spAutoFit/>
          </a:bodyPr>
          <a:lstStyle/>
          <a:p>
            <a:r>
              <a:rPr lang="en-US" sz="2000" b="1" u="sng"/>
              <a:t>Problem 2 continued</a:t>
            </a:r>
          </a:p>
        </p:txBody>
      </p:sp>
      <p:sp>
        <p:nvSpPr>
          <p:cNvPr id="23558" name="Rectangle 9"/>
          <p:cNvSpPr>
            <a:spLocks noChangeArrowheads="1"/>
          </p:cNvSpPr>
          <p:nvPr/>
        </p:nvSpPr>
        <p:spPr bwMode="auto">
          <a:xfrm>
            <a:off x="228600" y="3429000"/>
            <a:ext cx="1262063" cy="369888"/>
          </a:xfrm>
          <a:prstGeom prst="rect">
            <a:avLst/>
          </a:prstGeom>
          <a:noFill/>
          <a:ln w="9525">
            <a:noFill/>
            <a:miter lim="800000"/>
            <a:headEnd/>
            <a:tailEnd/>
          </a:ln>
        </p:spPr>
        <p:txBody>
          <a:bodyPr wrap="none">
            <a:spAutoFit/>
          </a:bodyPr>
          <a:lstStyle/>
          <a:p>
            <a:r>
              <a:rPr lang="en-US"/>
              <a:t>0.004 x 10</a:t>
            </a:r>
          </a:p>
        </p:txBody>
      </p:sp>
      <p:sp>
        <p:nvSpPr>
          <p:cNvPr id="16" name="Rectangle 15"/>
          <p:cNvSpPr>
            <a:spLocks noChangeArrowheads="1"/>
          </p:cNvSpPr>
          <p:nvPr/>
        </p:nvSpPr>
        <p:spPr bwMode="auto">
          <a:xfrm>
            <a:off x="152400" y="3962400"/>
            <a:ext cx="7010400" cy="923925"/>
          </a:xfrm>
          <a:prstGeom prst="rect">
            <a:avLst/>
          </a:prstGeom>
          <a:noFill/>
          <a:ln w="9525">
            <a:noFill/>
            <a:miter lim="800000"/>
            <a:headEnd/>
            <a:tailEnd/>
          </a:ln>
        </p:spPr>
        <p:txBody>
          <a:bodyPr>
            <a:spAutoFit/>
          </a:bodyPr>
          <a:lstStyle/>
          <a:p>
            <a:r>
              <a:rPr lang="en-US"/>
              <a:t>On your place value chart, write 4 in the thousandths column. </a:t>
            </a:r>
          </a:p>
          <a:p>
            <a:r>
              <a:rPr lang="en-US"/>
              <a:t>Use an arrow to show how the value of the digits has changed. Write x 10 by the arrow.</a:t>
            </a:r>
          </a:p>
        </p:txBody>
      </p:sp>
      <p:grpSp>
        <p:nvGrpSpPr>
          <p:cNvPr id="4" name="Group 3"/>
          <p:cNvGrpSpPr>
            <a:grpSpLocks/>
          </p:cNvGrpSpPr>
          <p:nvPr/>
        </p:nvGrpSpPr>
        <p:grpSpPr bwMode="auto">
          <a:xfrm>
            <a:off x="7543800" y="1981200"/>
            <a:ext cx="914400" cy="446088"/>
            <a:chOff x="5715000" y="1981200"/>
            <a:chExt cx="914400" cy="446088"/>
          </a:xfrm>
        </p:grpSpPr>
        <p:cxnSp>
          <p:nvCxnSpPr>
            <p:cNvPr id="27" name="Straight Arrow Connector 26"/>
            <p:cNvCxnSpPr/>
            <p:nvPr/>
          </p:nvCxnSpPr>
          <p:spPr>
            <a:xfrm flipH="1">
              <a:off x="5715000" y="1981200"/>
              <a:ext cx="304800" cy="3810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566" name="TextBox 27"/>
            <p:cNvSpPr txBox="1">
              <a:spLocks noChangeArrowheads="1"/>
            </p:cNvSpPr>
            <p:nvPr/>
          </p:nvSpPr>
          <p:spPr bwMode="auto">
            <a:xfrm>
              <a:off x="5791200" y="2057400"/>
              <a:ext cx="838200" cy="369888"/>
            </a:xfrm>
            <a:prstGeom prst="rect">
              <a:avLst/>
            </a:prstGeom>
            <a:noFill/>
            <a:ln w="9525">
              <a:noFill/>
              <a:miter lim="800000"/>
              <a:headEnd/>
              <a:tailEnd/>
            </a:ln>
          </p:spPr>
          <p:txBody>
            <a:bodyPr>
              <a:spAutoFit/>
            </a:bodyPr>
            <a:lstStyle/>
            <a:p>
              <a:r>
                <a:rPr lang="en-US"/>
                <a:t>X 10</a:t>
              </a:r>
            </a:p>
          </p:txBody>
        </p:sp>
      </p:grpSp>
      <p:sp>
        <p:nvSpPr>
          <p:cNvPr id="23561" name="TextBox 2"/>
          <p:cNvSpPr txBox="1">
            <a:spLocks noChangeArrowheads="1"/>
          </p:cNvSpPr>
          <p:nvPr/>
        </p:nvSpPr>
        <p:spPr bwMode="auto">
          <a:xfrm>
            <a:off x="8077200" y="1676400"/>
            <a:ext cx="304800" cy="523875"/>
          </a:xfrm>
          <a:prstGeom prst="rect">
            <a:avLst/>
          </a:prstGeom>
          <a:noFill/>
          <a:ln w="9525">
            <a:noFill/>
            <a:miter lim="800000"/>
            <a:headEnd/>
            <a:tailEnd/>
          </a:ln>
        </p:spPr>
        <p:txBody>
          <a:bodyPr>
            <a:spAutoFit/>
          </a:bodyPr>
          <a:lstStyle/>
          <a:p>
            <a:r>
              <a:rPr lang="en-US" sz="2800"/>
              <a:t>4</a:t>
            </a:r>
          </a:p>
        </p:txBody>
      </p:sp>
      <p:sp>
        <p:nvSpPr>
          <p:cNvPr id="23562" name="TextBox 69"/>
          <p:cNvSpPr txBox="1">
            <a:spLocks noChangeArrowheads="1"/>
          </p:cNvSpPr>
          <p:nvPr/>
        </p:nvSpPr>
        <p:spPr bwMode="auto">
          <a:xfrm>
            <a:off x="7086600" y="2133600"/>
            <a:ext cx="304800" cy="523875"/>
          </a:xfrm>
          <a:prstGeom prst="rect">
            <a:avLst/>
          </a:prstGeom>
          <a:noFill/>
          <a:ln w="9525">
            <a:noFill/>
            <a:miter lim="800000"/>
            <a:headEnd/>
            <a:tailEnd/>
          </a:ln>
        </p:spPr>
        <p:txBody>
          <a:bodyPr>
            <a:spAutoFit/>
          </a:bodyPr>
          <a:lstStyle/>
          <a:p>
            <a:r>
              <a:rPr lang="en-US" sz="2800"/>
              <a:t>4</a:t>
            </a:r>
          </a:p>
        </p:txBody>
      </p:sp>
      <p:sp>
        <p:nvSpPr>
          <p:cNvPr id="68" name="Rectangle 67"/>
          <p:cNvSpPr>
            <a:spLocks noChangeArrowheads="1"/>
          </p:cNvSpPr>
          <p:nvPr/>
        </p:nvSpPr>
        <p:spPr bwMode="auto">
          <a:xfrm>
            <a:off x="152400" y="5105400"/>
            <a:ext cx="2971800" cy="369888"/>
          </a:xfrm>
          <a:prstGeom prst="rect">
            <a:avLst/>
          </a:prstGeom>
          <a:noFill/>
          <a:ln w="9525">
            <a:noFill/>
            <a:miter lim="800000"/>
            <a:headEnd/>
            <a:tailEnd/>
          </a:ln>
        </p:spPr>
        <p:txBody>
          <a:bodyPr>
            <a:spAutoFit/>
          </a:bodyPr>
          <a:lstStyle/>
          <a:p>
            <a:r>
              <a:rPr lang="en-US" dirty="0"/>
              <a:t>4 </a:t>
            </a:r>
            <a:r>
              <a:rPr lang="en-US" dirty="0" smtClean="0"/>
              <a:t>thousandths x </a:t>
            </a:r>
            <a:r>
              <a:rPr lang="en-US" dirty="0"/>
              <a:t>10 equals</a:t>
            </a:r>
          </a:p>
        </p:txBody>
      </p:sp>
      <p:sp>
        <p:nvSpPr>
          <p:cNvPr id="69" name="TextBox 68"/>
          <p:cNvSpPr txBox="1"/>
          <p:nvPr/>
        </p:nvSpPr>
        <p:spPr>
          <a:xfrm>
            <a:off x="3352800" y="5105400"/>
            <a:ext cx="2819400" cy="369332"/>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dirty="0">
                <a:ln>
                  <a:solidFill>
                    <a:srgbClr val="FF6600"/>
                  </a:solidFill>
                </a:ln>
                <a:solidFill>
                  <a:srgbClr val="FF6600"/>
                </a:solidFill>
                <a:latin typeface="+mn-lt"/>
                <a:cs typeface="+mn-cs"/>
              </a:rPr>
              <a:t>4 hundredths or 0.04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1000"/>
                                        <p:tgtEl>
                                          <p:spTgt spid="68"/>
                                        </p:tgtEl>
                                      </p:cBhvr>
                                    </p:animEffect>
                                    <p:anim calcmode="lin" valueType="num">
                                      <p:cBhvr>
                                        <p:cTn id="22" dur="1000" fill="hold"/>
                                        <p:tgtEl>
                                          <p:spTgt spid="68"/>
                                        </p:tgtEl>
                                        <p:attrNameLst>
                                          <p:attrName>ppt_x</p:attrName>
                                        </p:attrNameLst>
                                      </p:cBhvr>
                                      <p:tavLst>
                                        <p:tav tm="0">
                                          <p:val>
                                            <p:strVal val="#ppt_x"/>
                                          </p:val>
                                        </p:tav>
                                        <p:tav tm="100000">
                                          <p:val>
                                            <p:strVal val="#ppt_x"/>
                                          </p:val>
                                        </p:tav>
                                      </p:tavLst>
                                    </p:anim>
                                    <p:anim calcmode="lin" valueType="num">
                                      <p:cBhvr>
                                        <p:cTn id="23"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blinds(horizontal)">
                                      <p:cBhvr>
                                        <p:cTn id="2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24579"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pic>
        <p:nvPicPr>
          <p:cNvPr id="24580" name="Picture 5"/>
          <p:cNvPicPr>
            <a:picLocks noChangeAspect="1" noChangeArrowheads="1"/>
          </p:cNvPicPr>
          <p:nvPr/>
        </p:nvPicPr>
        <p:blipFill>
          <a:blip r:embed="rId2" cstate="print"/>
          <a:srcRect/>
          <a:stretch>
            <a:fillRect/>
          </a:stretch>
        </p:blipFill>
        <p:spPr bwMode="auto">
          <a:xfrm>
            <a:off x="152400" y="685800"/>
            <a:ext cx="8870950" cy="2133600"/>
          </a:xfrm>
          <a:prstGeom prst="rect">
            <a:avLst/>
          </a:prstGeom>
          <a:noFill/>
          <a:ln w="9525">
            <a:noFill/>
            <a:miter lim="800000"/>
            <a:headEnd/>
            <a:tailEnd/>
          </a:ln>
        </p:spPr>
      </p:pic>
      <p:sp>
        <p:nvSpPr>
          <p:cNvPr id="24581" name="TextBox 4"/>
          <p:cNvSpPr txBox="1">
            <a:spLocks noChangeArrowheads="1"/>
          </p:cNvSpPr>
          <p:nvPr/>
        </p:nvSpPr>
        <p:spPr bwMode="auto">
          <a:xfrm>
            <a:off x="228600" y="2819400"/>
            <a:ext cx="3429000" cy="400050"/>
          </a:xfrm>
          <a:prstGeom prst="rect">
            <a:avLst/>
          </a:prstGeom>
          <a:noFill/>
          <a:ln w="9525">
            <a:noFill/>
            <a:miter lim="800000"/>
            <a:headEnd/>
            <a:tailEnd/>
          </a:ln>
        </p:spPr>
        <p:txBody>
          <a:bodyPr>
            <a:spAutoFit/>
          </a:bodyPr>
          <a:lstStyle/>
          <a:p>
            <a:r>
              <a:rPr lang="en-US" sz="2000" b="1" u="sng"/>
              <a:t>Problem 2 continued</a:t>
            </a:r>
          </a:p>
        </p:txBody>
      </p:sp>
      <p:sp>
        <p:nvSpPr>
          <p:cNvPr id="10" name="Rectangle 9"/>
          <p:cNvSpPr>
            <a:spLocks noChangeArrowheads="1"/>
          </p:cNvSpPr>
          <p:nvPr/>
        </p:nvSpPr>
        <p:spPr bwMode="auto">
          <a:xfrm>
            <a:off x="304800" y="3810000"/>
            <a:ext cx="2312988" cy="646113"/>
          </a:xfrm>
          <a:prstGeom prst="rect">
            <a:avLst/>
          </a:prstGeom>
          <a:noFill/>
          <a:ln w="9525">
            <a:noFill/>
            <a:miter lim="800000"/>
            <a:headEnd/>
            <a:tailEnd/>
          </a:ln>
        </p:spPr>
        <p:txBody>
          <a:bodyPr wrap="none">
            <a:spAutoFit/>
          </a:bodyPr>
          <a:lstStyle/>
          <a:p>
            <a:r>
              <a:rPr lang="en-US"/>
              <a:t>0.3 x 10</a:t>
            </a:r>
          </a:p>
          <a:p>
            <a:r>
              <a:rPr lang="en-US"/>
              <a:t>3 tenths x 10 equals </a:t>
            </a:r>
          </a:p>
        </p:txBody>
      </p:sp>
      <p:sp>
        <p:nvSpPr>
          <p:cNvPr id="69" name="TextBox 68"/>
          <p:cNvSpPr txBox="1"/>
          <p:nvPr/>
        </p:nvSpPr>
        <p:spPr>
          <a:xfrm>
            <a:off x="2667000" y="4038600"/>
            <a:ext cx="1066800" cy="369332"/>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dirty="0">
                <a:ln>
                  <a:solidFill>
                    <a:srgbClr val="FF6600"/>
                  </a:solidFill>
                </a:ln>
                <a:solidFill>
                  <a:srgbClr val="FF6600"/>
                </a:solidFill>
                <a:latin typeface="+mn-lt"/>
                <a:cs typeface="+mn-cs"/>
              </a:rPr>
              <a:t>3 ones</a:t>
            </a:r>
          </a:p>
        </p:txBody>
      </p:sp>
      <p:sp>
        <p:nvSpPr>
          <p:cNvPr id="24584" name="TextBox 1"/>
          <p:cNvSpPr txBox="1">
            <a:spLocks noChangeArrowheads="1"/>
          </p:cNvSpPr>
          <p:nvPr/>
        </p:nvSpPr>
        <p:spPr bwMode="auto">
          <a:xfrm>
            <a:off x="304800" y="3200400"/>
            <a:ext cx="7086600" cy="369888"/>
          </a:xfrm>
          <a:prstGeom prst="rect">
            <a:avLst/>
          </a:prstGeom>
          <a:noFill/>
          <a:ln w="9525">
            <a:noFill/>
            <a:miter lim="800000"/>
            <a:headEnd/>
            <a:tailEnd/>
          </a:ln>
        </p:spPr>
        <p:txBody>
          <a:bodyPr>
            <a:spAutoFit/>
          </a:bodyPr>
          <a:lstStyle/>
          <a:p>
            <a:r>
              <a:rPr lang="en-US"/>
              <a:t>Show the following problems on your place value chart.  </a:t>
            </a:r>
          </a:p>
        </p:txBody>
      </p:sp>
      <p:sp>
        <p:nvSpPr>
          <p:cNvPr id="15" name="Rectangle 14"/>
          <p:cNvSpPr>
            <a:spLocks noChangeArrowheads="1"/>
          </p:cNvSpPr>
          <p:nvPr/>
        </p:nvSpPr>
        <p:spPr bwMode="auto">
          <a:xfrm>
            <a:off x="304800" y="4648200"/>
            <a:ext cx="2838450" cy="646113"/>
          </a:xfrm>
          <a:prstGeom prst="rect">
            <a:avLst/>
          </a:prstGeom>
          <a:noFill/>
          <a:ln w="9525">
            <a:noFill/>
            <a:miter lim="800000"/>
            <a:headEnd/>
            <a:tailEnd/>
          </a:ln>
        </p:spPr>
        <p:txBody>
          <a:bodyPr wrap="none">
            <a:spAutoFit/>
          </a:bodyPr>
          <a:lstStyle/>
          <a:p>
            <a:r>
              <a:rPr lang="en-US"/>
              <a:t>0.03 x 10</a:t>
            </a:r>
          </a:p>
          <a:p>
            <a:r>
              <a:rPr lang="en-US"/>
              <a:t>3 hundredths x 10 equals </a:t>
            </a:r>
          </a:p>
        </p:txBody>
      </p:sp>
      <p:sp>
        <p:nvSpPr>
          <p:cNvPr id="17" name="Rectangle 16"/>
          <p:cNvSpPr>
            <a:spLocks noChangeArrowheads="1"/>
          </p:cNvSpPr>
          <p:nvPr/>
        </p:nvSpPr>
        <p:spPr bwMode="auto">
          <a:xfrm>
            <a:off x="304800" y="5486400"/>
            <a:ext cx="2941638" cy="646113"/>
          </a:xfrm>
          <a:prstGeom prst="rect">
            <a:avLst/>
          </a:prstGeom>
          <a:noFill/>
          <a:ln w="9525">
            <a:noFill/>
            <a:miter lim="800000"/>
            <a:headEnd/>
            <a:tailEnd/>
          </a:ln>
        </p:spPr>
        <p:txBody>
          <a:bodyPr wrap="none">
            <a:spAutoFit/>
          </a:bodyPr>
          <a:lstStyle/>
          <a:p>
            <a:r>
              <a:rPr lang="en-US"/>
              <a:t>0.003 x 10</a:t>
            </a:r>
          </a:p>
          <a:p>
            <a:r>
              <a:rPr lang="en-US"/>
              <a:t>3 thousandths x 10 equals </a:t>
            </a:r>
          </a:p>
        </p:txBody>
      </p:sp>
      <p:sp>
        <p:nvSpPr>
          <p:cNvPr id="18" name="TextBox 17"/>
          <p:cNvSpPr txBox="1"/>
          <p:nvPr/>
        </p:nvSpPr>
        <p:spPr>
          <a:xfrm>
            <a:off x="3124200" y="4953000"/>
            <a:ext cx="1066800" cy="369332"/>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dirty="0">
                <a:ln>
                  <a:solidFill>
                    <a:srgbClr val="FF6600"/>
                  </a:solidFill>
                </a:ln>
                <a:solidFill>
                  <a:srgbClr val="FF6600"/>
                </a:solidFill>
                <a:latin typeface="+mn-lt"/>
                <a:cs typeface="+mn-cs"/>
              </a:rPr>
              <a:t>3 tenths</a:t>
            </a:r>
          </a:p>
        </p:txBody>
      </p:sp>
      <p:sp>
        <p:nvSpPr>
          <p:cNvPr id="19" name="TextBox 18"/>
          <p:cNvSpPr txBox="1"/>
          <p:nvPr/>
        </p:nvSpPr>
        <p:spPr>
          <a:xfrm>
            <a:off x="3200400" y="5791200"/>
            <a:ext cx="1828800" cy="369332"/>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dirty="0">
                <a:ln>
                  <a:solidFill>
                    <a:srgbClr val="FF6600"/>
                  </a:solidFill>
                </a:ln>
                <a:solidFill>
                  <a:srgbClr val="FF6600"/>
                </a:solidFill>
                <a:latin typeface="+mn-lt"/>
                <a:cs typeface="+mn-cs"/>
              </a:rPr>
              <a:t>3 hundredths</a:t>
            </a:r>
          </a:p>
        </p:txBody>
      </p:sp>
      <p:sp>
        <p:nvSpPr>
          <p:cNvPr id="6" name="TextBox 5"/>
          <p:cNvSpPr txBox="1"/>
          <p:nvPr/>
        </p:nvSpPr>
        <p:spPr>
          <a:xfrm>
            <a:off x="5410200" y="4114800"/>
            <a:ext cx="2667000" cy="646113"/>
          </a:xfrm>
          <a:prstGeom prst="rect">
            <a:avLst/>
          </a:prstGeom>
          <a:solidFill>
            <a:srgbClr val="92D050"/>
          </a:solidFill>
        </p:spPr>
        <p:style>
          <a:lnRef idx="2">
            <a:schemeClr val="accent6"/>
          </a:lnRef>
          <a:fillRef idx="1">
            <a:schemeClr val="lt1"/>
          </a:fillRef>
          <a:effectRef idx="0">
            <a:schemeClr val="accent6"/>
          </a:effectRef>
          <a:fontRef idx="minor">
            <a:schemeClr val="dk1"/>
          </a:fontRef>
        </p:style>
        <p:txBody>
          <a:bodyPr>
            <a:spAutoFit/>
          </a:bodyPr>
          <a:lstStyle/>
          <a:p>
            <a:pPr>
              <a:defRPr/>
            </a:pPr>
            <a:r>
              <a:rPr lang="en-US" b="1" dirty="0"/>
              <a:t>How does the value of the digit change?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blinds(horizontal)">
                                      <p:cBhvr>
                                        <p:cTn id="13" dur="500"/>
                                        <p:tgtEl>
                                          <p:spTgt spid="6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linds(horizontal)">
                                      <p:cBhvr>
                                        <p:cTn id="35" dur="500"/>
                                        <p:tgtEl>
                                          <p:spTgt spid="1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7" grpId="0"/>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25603"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pic>
        <p:nvPicPr>
          <p:cNvPr id="25604" name="Picture 5"/>
          <p:cNvPicPr>
            <a:picLocks noChangeAspect="1" noChangeArrowheads="1"/>
          </p:cNvPicPr>
          <p:nvPr/>
        </p:nvPicPr>
        <p:blipFill>
          <a:blip r:embed="rId2" cstate="print"/>
          <a:srcRect/>
          <a:stretch>
            <a:fillRect/>
          </a:stretch>
        </p:blipFill>
        <p:spPr bwMode="auto">
          <a:xfrm>
            <a:off x="152400" y="685800"/>
            <a:ext cx="8870950" cy="2133600"/>
          </a:xfrm>
          <a:prstGeom prst="rect">
            <a:avLst/>
          </a:prstGeom>
          <a:noFill/>
          <a:ln w="9525">
            <a:noFill/>
            <a:miter lim="800000"/>
            <a:headEnd/>
            <a:tailEnd/>
          </a:ln>
        </p:spPr>
      </p:pic>
      <p:sp>
        <p:nvSpPr>
          <p:cNvPr id="25605" name="TextBox 4"/>
          <p:cNvSpPr txBox="1">
            <a:spLocks noChangeArrowheads="1"/>
          </p:cNvSpPr>
          <p:nvPr/>
        </p:nvSpPr>
        <p:spPr bwMode="auto">
          <a:xfrm>
            <a:off x="228600" y="2819400"/>
            <a:ext cx="3429000" cy="400050"/>
          </a:xfrm>
          <a:prstGeom prst="rect">
            <a:avLst/>
          </a:prstGeom>
          <a:noFill/>
          <a:ln w="9525">
            <a:noFill/>
            <a:miter lim="800000"/>
            <a:headEnd/>
            <a:tailEnd/>
          </a:ln>
        </p:spPr>
        <p:txBody>
          <a:bodyPr>
            <a:spAutoFit/>
          </a:bodyPr>
          <a:lstStyle/>
          <a:p>
            <a:r>
              <a:rPr lang="en-US" sz="2000" b="1" u="sng"/>
              <a:t>Problem 3</a:t>
            </a:r>
          </a:p>
        </p:txBody>
      </p:sp>
      <p:sp>
        <p:nvSpPr>
          <p:cNvPr id="25606" name="TextBox 1"/>
          <p:cNvSpPr txBox="1">
            <a:spLocks noChangeArrowheads="1"/>
          </p:cNvSpPr>
          <p:nvPr/>
        </p:nvSpPr>
        <p:spPr bwMode="auto">
          <a:xfrm>
            <a:off x="304800" y="3200400"/>
            <a:ext cx="7086600" cy="369888"/>
          </a:xfrm>
          <a:prstGeom prst="rect">
            <a:avLst/>
          </a:prstGeom>
          <a:noFill/>
          <a:ln w="9525">
            <a:noFill/>
            <a:miter lim="800000"/>
            <a:headEnd/>
            <a:tailEnd/>
          </a:ln>
        </p:spPr>
        <p:txBody>
          <a:bodyPr>
            <a:spAutoFit/>
          </a:bodyPr>
          <a:lstStyle/>
          <a:p>
            <a:r>
              <a:rPr lang="en-US"/>
              <a:t>Divide copies of one unit by 10, 100, and 100</a:t>
            </a:r>
          </a:p>
        </p:txBody>
      </p:sp>
      <p:grpSp>
        <p:nvGrpSpPr>
          <p:cNvPr id="12" name="Group 11"/>
          <p:cNvGrpSpPr>
            <a:grpSpLocks/>
          </p:cNvGrpSpPr>
          <p:nvPr/>
        </p:nvGrpSpPr>
        <p:grpSpPr bwMode="auto">
          <a:xfrm>
            <a:off x="5867400" y="2667000"/>
            <a:ext cx="3067050" cy="2066925"/>
            <a:chOff x="5867400" y="2667000"/>
            <a:chExt cx="3067050" cy="2066330"/>
          </a:xfrm>
        </p:grpSpPr>
        <p:sp>
          <p:nvSpPr>
            <p:cNvPr id="13" name="TextBox 12"/>
            <p:cNvSpPr txBox="1"/>
            <p:nvPr/>
          </p:nvSpPr>
          <p:spPr>
            <a:xfrm>
              <a:off x="5867400" y="3809671"/>
              <a:ext cx="3048000" cy="923659"/>
            </a:xfrm>
            <a:prstGeom prst="rect">
              <a:avLst/>
            </a:prstGeom>
            <a:solidFill>
              <a:srgbClr val="92D050"/>
            </a:solidFill>
          </p:spPr>
          <p:style>
            <a:lnRef idx="2">
              <a:schemeClr val="accent6"/>
            </a:lnRef>
            <a:fillRef idx="1">
              <a:schemeClr val="lt1"/>
            </a:fillRef>
            <a:effectRef idx="0">
              <a:schemeClr val="accent6"/>
            </a:effectRef>
            <a:fontRef idx="minor">
              <a:schemeClr val="dk1"/>
            </a:fontRef>
          </p:style>
          <p:txBody>
            <a:bodyPr>
              <a:spAutoFit/>
            </a:bodyPr>
            <a:lstStyle/>
            <a:p>
              <a:pPr>
                <a:defRPr/>
              </a:pPr>
              <a:r>
                <a:rPr lang="en-US" b="1" dirty="0"/>
                <a:t>Notice the changes in value with the shifts in position on the place value chart.</a:t>
              </a:r>
            </a:p>
          </p:txBody>
        </p:sp>
        <p:pic>
          <p:nvPicPr>
            <p:cNvPr id="25622" name="Picture 2" descr="http://thumbs.gograph.com/gg65399839.jpg"/>
            <p:cNvPicPr>
              <a:picLocks noChangeAspect="1" noChangeArrowheads="1"/>
            </p:cNvPicPr>
            <p:nvPr/>
          </p:nvPicPr>
          <p:blipFill>
            <a:blip r:embed="rId3" cstate="print"/>
            <a:srcRect/>
            <a:stretch>
              <a:fillRect/>
            </a:stretch>
          </p:blipFill>
          <p:spPr bwMode="auto">
            <a:xfrm>
              <a:off x="7848600" y="2667000"/>
              <a:ext cx="1085850" cy="1085850"/>
            </a:xfrm>
            <a:prstGeom prst="rect">
              <a:avLst/>
            </a:prstGeom>
            <a:noFill/>
            <a:ln w="9525">
              <a:noFill/>
              <a:miter lim="800000"/>
              <a:headEnd/>
              <a:tailEnd/>
            </a:ln>
          </p:spPr>
        </p:pic>
      </p:grpSp>
      <p:sp>
        <p:nvSpPr>
          <p:cNvPr id="3" name="TextBox 2"/>
          <p:cNvSpPr txBox="1">
            <a:spLocks noChangeArrowheads="1"/>
          </p:cNvSpPr>
          <p:nvPr/>
        </p:nvSpPr>
        <p:spPr bwMode="auto">
          <a:xfrm>
            <a:off x="228600" y="3810000"/>
            <a:ext cx="1600200" cy="523875"/>
          </a:xfrm>
          <a:prstGeom prst="rect">
            <a:avLst/>
          </a:prstGeom>
          <a:noFill/>
          <a:ln w="9525">
            <a:noFill/>
            <a:miter lim="800000"/>
            <a:headEnd/>
            <a:tailEnd/>
          </a:ln>
        </p:spPr>
        <p:txBody>
          <a:bodyPr>
            <a:spAutoFit/>
          </a:bodyPr>
          <a:lstStyle/>
          <a:p>
            <a:r>
              <a:rPr lang="en-US" sz="2800"/>
              <a:t>6 ÷ 10 = </a:t>
            </a:r>
          </a:p>
        </p:txBody>
      </p:sp>
      <p:sp>
        <p:nvSpPr>
          <p:cNvPr id="4" name="Rectangle 3"/>
          <p:cNvSpPr>
            <a:spLocks noChangeArrowheads="1"/>
          </p:cNvSpPr>
          <p:nvPr/>
        </p:nvSpPr>
        <p:spPr bwMode="auto">
          <a:xfrm>
            <a:off x="5410200" y="1676400"/>
            <a:ext cx="385763" cy="523875"/>
          </a:xfrm>
          <a:prstGeom prst="rect">
            <a:avLst/>
          </a:prstGeom>
          <a:noFill/>
          <a:ln w="9525">
            <a:noFill/>
            <a:miter lim="800000"/>
            <a:headEnd/>
            <a:tailEnd/>
          </a:ln>
        </p:spPr>
        <p:txBody>
          <a:bodyPr wrap="none">
            <a:spAutoFit/>
          </a:bodyPr>
          <a:lstStyle/>
          <a:p>
            <a:r>
              <a:rPr lang="en-US" sz="2800"/>
              <a:t>6</a:t>
            </a:r>
          </a:p>
        </p:txBody>
      </p:sp>
      <p:sp>
        <p:nvSpPr>
          <p:cNvPr id="20" name="Rectangle 19"/>
          <p:cNvSpPr>
            <a:spLocks noChangeArrowheads="1"/>
          </p:cNvSpPr>
          <p:nvPr/>
        </p:nvSpPr>
        <p:spPr bwMode="auto">
          <a:xfrm>
            <a:off x="6248400" y="2133600"/>
            <a:ext cx="385763" cy="523875"/>
          </a:xfrm>
          <a:prstGeom prst="rect">
            <a:avLst/>
          </a:prstGeom>
          <a:noFill/>
          <a:ln w="9525">
            <a:noFill/>
            <a:miter lim="800000"/>
            <a:headEnd/>
            <a:tailEnd/>
          </a:ln>
        </p:spPr>
        <p:txBody>
          <a:bodyPr wrap="none">
            <a:spAutoFit/>
          </a:bodyPr>
          <a:lstStyle/>
          <a:p>
            <a:r>
              <a:rPr lang="en-US" sz="2800"/>
              <a:t>6</a:t>
            </a:r>
          </a:p>
        </p:txBody>
      </p:sp>
      <p:grpSp>
        <p:nvGrpSpPr>
          <p:cNvPr id="9" name="Group 8"/>
          <p:cNvGrpSpPr>
            <a:grpSpLocks/>
          </p:cNvGrpSpPr>
          <p:nvPr/>
        </p:nvGrpSpPr>
        <p:grpSpPr bwMode="auto">
          <a:xfrm>
            <a:off x="5715000" y="1828800"/>
            <a:ext cx="611188" cy="523875"/>
            <a:chOff x="5715000" y="1828800"/>
            <a:chExt cx="610436" cy="523220"/>
          </a:xfrm>
        </p:grpSpPr>
        <p:cxnSp>
          <p:nvCxnSpPr>
            <p:cNvPr id="7" name="Straight Arrow Connector 6"/>
            <p:cNvCxnSpPr/>
            <p:nvPr/>
          </p:nvCxnSpPr>
          <p:spPr>
            <a:xfrm>
              <a:off x="5715000" y="2057114"/>
              <a:ext cx="532744" cy="228314"/>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620" name="Rectangle 7"/>
            <p:cNvSpPr>
              <a:spLocks noChangeArrowheads="1"/>
            </p:cNvSpPr>
            <p:nvPr/>
          </p:nvSpPr>
          <p:spPr bwMode="auto">
            <a:xfrm>
              <a:off x="5943600" y="1828800"/>
              <a:ext cx="381836" cy="523220"/>
            </a:xfrm>
            <a:prstGeom prst="rect">
              <a:avLst/>
            </a:prstGeom>
            <a:noFill/>
            <a:ln w="9525">
              <a:noFill/>
              <a:miter lim="800000"/>
              <a:headEnd/>
              <a:tailEnd/>
            </a:ln>
          </p:spPr>
          <p:txBody>
            <a:bodyPr wrap="none">
              <a:spAutoFit/>
            </a:bodyPr>
            <a:lstStyle/>
            <a:p>
              <a:r>
                <a:rPr lang="en-US" sz="2800"/>
                <a:t>÷</a:t>
              </a:r>
            </a:p>
          </p:txBody>
        </p:sp>
      </p:grpSp>
      <p:sp>
        <p:nvSpPr>
          <p:cNvPr id="22" name="TextBox 21"/>
          <p:cNvSpPr txBox="1"/>
          <p:nvPr/>
        </p:nvSpPr>
        <p:spPr>
          <a:xfrm>
            <a:off x="2133600" y="3886200"/>
            <a:ext cx="1066800" cy="400110"/>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sz="2000" dirty="0">
                <a:ln>
                  <a:solidFill>
                    <a:srgbClr val="FF6600"/>
                  </a:solidFill>
                </a:ln>
                <a:solidFill>
                  <a:srgbClr val="FF6600"/>
                </a:solidFill>
                <a:latin typeface="+mn-lt"/>
                <a:cs typeface="+mn-cs"/>
              </a:rPr>
              <a:t>6 tenths</a:t>
            </a:r>
          </a:p>
        </p:txBody>
      </p:sp>
      <p:sp>
        <p:nvSpPr>
          <p:cNvPr id="23" name="TextBox 22"/>
          <p:cNvSpPr txBox="1">
            <a:spLocks noChangeArrowheads="1"/>
          </p:cNvSpPr>
          <p:nvPr/>
        </p:nvSpPr>
        <p:spPr bwMode="auto">
          <a:xfrm>
            <a:off x="228600" y="4419600"/>
            <a:ext cx="1752600" cy="523875"/>
          </a:xfrm>
          <a:prstGeom prst="rect">
            <a:avLst/>
          </a:prstGeom>
          <a:noFill/>
          <a:ln w="9525">
            <a:noFill/>
            <a:miter lim="800000"/>
            <a:headEnd/>
            <a:tailEnd/>
          </a:ln>
        </p:spPr>
        <p:txBody>
          <a:bodyPr>
            <a:spAutoFit/>
          </a:bodyPr>
          <a:lstStyle/>
          <a:p>
            <a:r>
              <a:rPr lang="en-US" sz="2800"/>
              <a:t>6 ÷ 100 = </a:t>
            </a:r>
          </a:p>
        </p:txBody>
      </p:sp>
      <p:sp>
        <p:nvSpPr>
          <p:cNvPr id="24" name="Rectangle 23"/>
          <p:cNvSpPr>
            <a:spLocks noChangeArrowheads="1"/>
          </p:cNvSpPr>
          <p:nvPr/>
        </p:nvSpPr>
        <p:spPr bwMode="auto">
          <a:xfrm>
            <a:off x="7086600" y="2133600"/>
            <a:ext cx="385763" cy="523875"/>
          </a:xfrm>
          <a:prstGeom prst="rect">
            <a:avLst/>
          </a:prstGeom>
          <a:noFill/>
          <a:ln w="9525">
            <a:noFill/>
            <a:miter lim="800000"/>
            <a:headEnd/>
            <a:tailEnd/>
          </a:ln>
        </p:spPr>
        <p:txBody>
          <a:bodyPr wrap="none">
            <a:spAutoFit/>
          </a:bodyPr>
          <a:lstStyle/>
          <a:p>
            <a:r>
              <a:rPr lang="en-US" sz="2800"/>
              <a:t>6</a:t>
            </a:r>
          </a:p>
        </p:txBody>
      </p:sp>
      <p:cxnSp>
        <p:nvCxnSpPr>
          <p:cNvPr id="26" name="Straight Arrow Connector 25"/>
          <p:cNvCxnSpPr/>
          <p:nvPr/>
        </p:nvCxnSpPr>
        <p:spPr>
          <a:xfrm>
            <a:off x="5715000" y="1905000"/>
            <a:ext cx="1447800" cy="53340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133600" y="4495800"/>
            <a:ext cx="1752600" cy="400110"/>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sz="2000" dirty="0">
                <a:ln>
                  <a:solidFill>
                    <a:srgbClr val="FF6600"/>
                  </a:solidFill>
                </a:ln>
                <a:solidFill>
                  <a:srgbClr val="FF6600"/>
                </a:solidFill>
                <a:latin typeface="+mn-lt"/>
                <a:cs typeface="+mn-cs"/>
              </a:rPr>
              <a:t>6 hundredths</a:t>
            </a:r>
          </a:p>
        </p:txBody>
      </p:sp>
      <p:sp>
        <p:nvSpPr>
          <p:cNvPr id="30" name="TextBox 29"/>
          <p:cNvSpPr txBox="1">
            <a:spLocks noChangeArrowheads="1"/>
          </p:cNvSpPr>
          <p:nvPr/>
        </p:nvSpPr>
        <p:spPr bwMode="auto">
          <a:xfrm>
            <a:off x="228600" y="5029200"/>
            <a:ext cx="2057400" cy="523875"/>
          </a:xfrm>
          <a:prstGeom prst="rect">
            <a:avLst/>
          </a:prstGeom>
          <a:noFill/>
          <a:ln w="9525">
            <a:noFill/>
            <a:miter lim="800000"/>
            <a:headEnd/>
            <a:tailEnd/>
          </a:ln>
        </p:spPr>
        <p:txBody>
          <a:bodyPr>
            <a:spAutoFit/>
          </a:bodyPr>
          <a:lstStyle/>
          <a:p>
            <a:r>
              <a:rPr lang="en-US" sz="2800"/>
              <a:t>6 ÷ 1000 = </a:t>
            </a:r>
          </a:p>
        </p:txBody>
      </p:sp>
      <p:sp>
        <p:nvSpPr>
          <p:cNvPr id="31" name="TextBox 30"/>
          <p:cNvSpPr txBox="1"/>
          <p:nvPr/>
        </p:nvSpPr>
        <p:spPr>
          <a:xfrm>
            <a:off x="2286000" y="5105400"/>
            <a:ext cx="1752600" cy="400110"/>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sz="2000" dirty="0">
                <a:ln>
                  <a:solidFill>
                    <a:srgbClr val="FF6600"/>
                  </a:solidFill>
                </a:ln>
                <a:solidFill>
                  <a:srgbClr val="FF6600"/>
                </a:solidFill>
                <a:latin typeface="+mn-lt"/>
                <a:cs typeface="+mn-cs"/>
              </a:rPr>
              <a:t>6 thousandths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linds(horizontal)">
                                      <p:cBhvr>
                                        <p:cTn id="28" dur="500"/>
                                        <p:tgtEl>
                                          <p:spTgt spid="2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20"/>
                                        </p:tgtEl>
                                        <p:attrNameLst>
                                          <p:attrName>style.visibility</p:attrName>
                                        </p:attrNameLst>
                                      </p:cBhvr>
                                      <p:to>
                                        <p:strVal val="hidden"/>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xit" presetSubtype="0" fill="hold" nodeType="clickEffect">
                                  <p:stCondLst>
                                    <p:cond delay="0"/>
                                  </p:stCondLst>
                                  <p:childTnLst>
                                    <p:set>
                                      <p:cBhvr>
                                        <p:cTn id="40" dur="1" fill="hold">
                                          <p:stCondLst>
                                            <p:cond delay="0"/>
                                          </p:stCondLst>
                                        </p:cTn>
                                        <p:tgtEl>
                                          <p:spTgt spid="9"/>
                                        </p:tgtEl>
                                        <p:attrNameLst>
                                          <p:attrName>style.visibility</p:attrName>
                                        </p:attrNameLst>
                                      </p:cBhvr>
                                      <p:to>
                                        <p:strVal val="hidden"/>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ntr" presetSubtype="10" fill="hold" nodeType="click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blinds(horizontal)">
                                      <p:cBhvr>
                                        <p:cTn id="56" dur="500"/>
                                        <p:tgtEl>
                                          <p:spTgt spid="29"/>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blinds(horizontal)">
                                      <p:cBhvr>
                                        <p:cTn id="65" dur="500"/>
                                        <p:tgtEl>
                                          <p:spTgt spid="31"/>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42" presetClass="entr" presetSubtype="0" fill="hold"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1000"/>
                                        <p:tgtEl>
                                          <p:spTgt spid="12"/>
                                        </p:tgtEl>
                                      </p:cBhvr>
                                    </p:animEffect>
                                    <p:anim calcmode="lin" valueType="num">
                                      <p:cBhvr>
                                        <p:cTn id="71" dur="1000" fill="hold"/>
                                        <p:tgtEl>
                                          <p:spTgt spid="12"/>
                                        </p:tgtEl>
                                        <p:attrNameLst>
                                          <p:attrName>ppt_x</p:attrName>
                                        </p:attrNameLst>
                                      </p:cBhvr>
                                      <p:tavLst>
                                        <p:tav tm="0">
                                          <p:val>
                                            <p:strVal val="#ppt_x"/>
                                          </p:val>
                                        </p:tav>
                                        <p:tav tm="100000">
                                          <p:val>
                                            <p:strVal val="#ppt_x"/>
                                          </p:val>
                                        </p:tav>
                                      </p:tavLst>
                                    </p:anim>
                                    <p:anim calcmode="lin" valueType="num">
                                      <p:cBhvr>
                                        <p:cTn id="7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0" grpId="0"/>
      <p:bldP spid="20" grpId="1"/>
      <p:bldP spid="23" grpId="0"/>
      <p:bldP spid="24"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26627"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pic>
        <p:nvPicPr>
          <p:cNvPr id="26628" name="Picture 5"/>
          <p:cNvPicPr>
            <a:picLocks noChangeAspect="1" noChangeArrowheads="1"/>
          </p:cNvPicPr>
          <p:nvPr/>
        </p:nvPicPr>
        <p:blipFill>
          <a:blip r:embed="rId2" cstate="print"/>
          <a:srcRect/>
          <a:stretch>
            <a:fillRect/>
          </a:stretch>
        </p:blipFill>
        <p:spPr bwMode="auto">
          <a:xfrm>
            <a:off x="152400" y="685800"/>
            <a:ext cx="8870950" cy="2133600"/>
          </a:xfrm>
          <a:prstGeom prst="rect">
            <a:avLst/>
          </a:prstGeom>
          <a:noFill/>
          <a:ln w="9525">
            <a:noFill/>
            <a:miter lim="800000"/>
            <a:headEnd/>
            <a:tailEnd/>
          </a:ln>
        </p:spPr>
      </p:pic>
      <p:sp>
        <p:nvSpPr>
          <p:cNvPr id="26629" name="TextBox 4"/>
          <p:cNvSpPr txBox="1">
            <a:spLocks noChangeArrowheads="1"/>
          </p:cNvSpPr>
          <p:nvPr/>
        </p:nvSpPr>
        <p:spPr bwMode="auto">
          <a:xfrm>
            <a:off x="228600" y="2819400"/>
            <a:ext cx="3429000" cy="400050"/>
          </a:xfrm>
          <a:prstGeom prst="rect">
            <a:avLst/>
          </a:prstGeom>
          <a:noFill/>
          <a:ln w="9525">
            <a:noFill/>
            <a:miter lim="800000"/>
            <a:headEnd/>
            <a:tailEnd/>
          </a:ln>
        </p:spPr>
        <p:txBody>
          <a:bodyPr>
            <a:spAutoFit/>
          </a:bodyPr>
          <a:lstStyle/>
          <a:p>
            <a:r>
              <a:rPr lang="en-US" sz="2000" b="1" u="sng"/>
              <a:t>Problem 3 continued</a:t>
            </a:r>
          </a:p>
        </p:txBody>
      </p:sp>
      <p:sp>
        <p:nvSpPr>
          <p:cNvPr id="26630" name="TextBox 1"/>
          <p:cNvSpPr txBox="1">
            <a:spLocks noChangeArrowheads="1"/>
          </p:cNvSpPr>
          <p:nvPr/>
        </p:nvSpPr>
        <p:spPr bwMode="auto">
          <a:xfrm>
            <a:off x="304800" y="3200400"/>
            <a:ext cx="7086600" cy="369888"/>
          </a:xfrm>
          <a:prstGeom prst="rect">
            <a:avLst/>
          </a:prstGeom>
          <a:noFill/>
          <a:ln w="9525">
            <a:noFill/>
            <a:miter lim="800000"/>
            <a:headEnd/>
            <a:tailEnd/>
          </a:ln>
        </p:spPr>
        <p:txBody>
          <a:bodyPr>
            <a:spAutoFit/>
          </a:bodyPr>
          <a:lstStyle/>
          <a:p>
            <a:r>
              <a:rPr lang="en-US"/>
              <a:t>Divide copies of one unit by 10, 100, and 100</a:t>
            </a:r>
          </a:p>
        </p:txBody>
      </p:sp>
      <p:grpSp>
        <p:nvGrpSpPr>
          <p:cNvPr id="26631" name="Group 11"/>
          <p:cNvGrpSpPr>
            <a:grpSpLocks/>
          </p:cNvGrpSpPr>
          <p:nvPr/>
        </p:nvGrpSpPr>
        <p:grpSpPr bwMode="auto">
          <a:xfrm>
            <a:off x="5867400" y="2667000"/>
            <a:ext cx="3067050" cy="2066925"/>
            <a:chOff x="5867400" y="2667000"/>
            <a:chExt cx="3067050" cy="2066330"/>
          </a:xfrm>
        </p:grpSpPr>
        <p:sp>
          <p:nvSpPr>
            <p:cNvPr id="13" name="TextBox 12"/>
            <p:cNvSpPr txBox="1"/>
            <p:nvPr/>
          </p:nvSpPr>
          <p:spPr>
            <a:xfrm>
              <a:off x="5867400" y="3809671"/>
              <a:ext cx="3048000" cy="923659"/>
            </a:xfrm>
            <a:prstGeom prst="rect">
              <a:avLst/>
            </a:prstGeom>
            <a:solidFill>
              <a:srgbClr val="92D050"/>
            </a:solidFill>
          </p:spPr>
          <p:style>
            <a:lnRef idx="2">
              <a:schemeClr val="accent6"/>
            </a:lnRef>
            <a:fillRef idx="1">
              <a:schemeClr val="lt1"/>
            </a:fillRef>
            <a:effectRef idx="0">
              <a:schemeClr val="accent6"/>
            </a:effectRef>
            <a:fontRef idx="minor">
              <a:schemeClr val="dk1"/>
            </a:fontRef>
          </p:style>
          <p:txBody>
            <a:bodyPr>
              <a:spAutoFit/>
            </a:bodyPr>
            <a:lstStyle/>
            <a:p>
              <a:pPr>
                <a:defRPr/>
              </a:pPr>
              <a:r>
                <a:rPr lang="en-US" b="1" dirty="0"/>
                <a:t>Notice the changes in value with the shifts in position on the place value chart.</a:t>
              </a:r>
            </a:p>
          </p:txBody>
        </p:sp>
        <p:pic>
          <p:nvPicPr>
            <p:cNvPr id="26641" name="Picture 2" descr="http://thumbs.gograph.com/gg65399839.jpg"/>
            <p:cNvPicPr>
              <a:picLocks noChangeAspect="1" noChangeArrowheads="1"/>
            </p:cNvPicPr>
            <p:nvPr/>
          </p:nvPicPr>
          <p:blipFill>
            <a:blip r:embed="rId3" cstate="print"/>
            <a:srcRect/>
            <a:stretch>
              <a:fillRect/>
            </a:stretch>
          </p:blipFill>
          <p:spPr bwMode="auto">
            <a:xfrm>
              <a:off x="7848600" y="2667000"/>
              <a:ext cx="1085850" cy="1085850"/>
            </a:xfrm>
            <a:prstGeom prst="rect">
              <a:avLst/>
            </a:prstGeom>
            <a:noFill/>
            <a:ln w="9525">
              <a:noFill/>
              <a:miter lim="800000"/>
              <a:headEnd/>
              <a:tailEnd/>
            </a:ln>
          </p:spPr>
        </p:pic>
      </p:grpSp>
      <p:sp>
        <p:nvSpPr>
          <p:cNvPr id="3" name="TextBox 2"/>
          <p:cNvSpPr txBox="1">
            <a:spLocks noChangeArrowheads="1"/>
          </p:cNvSpPr>
          <p:nvPr/>
        </p:nvSpPr>
        <p:spPr bwMode="auto">
          <a:xfrm>
            <a:off x="228600" y="3810000"/>
            <a:ext cx="1981200" cy="523875"/>
          </a:xfrm>
          <a:prstGeom prst="rect">
            <a:avLst/>
          </a:prstGeom>
          <a:noFill/>
          <a:ln w="9525">
            <a:noFill/>
            <a:miter lim="800000"/>
            <a:headEnd/>
            <a:tailEnd/>
          </a:ln>
        </p:spPr>
        <p:txBody>
          <a:bodyPr>
            <a:spAutoFit/>
          </a:bodyPr>
          <a:lstStyle/>
          <a:p>
            <a:r>
              <a:rPr lang="en-US" sz="2800"/>
              <a:t>0.7 ÷ 10 = </a:t>
            </a:r>
          </a:p>
        </p:txBody>
      </p:sp>
      <p:sp>
        <p:nvSpPr>
          <p:cNvPr id="22" name="TextBox 21"/>
          <p:cNvSpPr txBox="1"/>
          <p:nvPr/>
        </p:nvSpPr>
        <p:spPr>
          <a:xfrm>
            <a:off x="2514600" y="3810000"/>
            <a:ext cx="2057400" cy="400110"/>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sz="2000" dirty="0">
                <a:ln>
                  <a:solidFill>
                    <a:srgbClr val="FF6600"/>
                  </a:solidFill>
                </a:ln>
                <a:solidFill>
                  <a:srgbClr val="FF6600"/>
                </a:solidFill>
                <a:latin typeface="+mn-lt"/>
                <a:cs typeface="+mn-cs"/>
              </a:rPr>
              <a:t>7 hundredths</a:t>
            </a:r>
          </a:p>
        </p:txBody>
      </p:sp>
      <p:sp>
        <p:nvSpPr>
          <p:cNvPr id="23" name="TextBox 22"/>
          <p:cNvSpPr txBox="1">
            <a:spLocks noChangeArrowheads="1"/>
          </p:cNvSpPr>
          <p:nvPr/>
        </p:nvSpPr>
        <p:spPr bwMode="auto">
          <a:xfrm>
            <a:off x="228600" y="4419600"/>
            <a:ext cx="2286000" cy="523875"/>
          </a:xfrm>
          <a:prstGeom prst="rect">
            <a:avLst/>
          </a:prstGeom>
          <a:noFill/>
          <a:ln w="9525">
            <a:noFill/>
            <a:miter lim="800000"/>
            <a:headEnd/>
            <a:tailEnd/>
          </a:ln>
        </p:spPr>
        <p:txBody>
          <a:bodyPr>
            <a:spAutoFit/>
          </a:bodyPr>
          <a:lstStyle/>
          <a:p>
            <a:r>
              <a:rPr lang="en-US" sz="2800"/>
              <a:t>0.7 ÷ 100 = </a:t>
            </a:r>
          </a:p>
        </p:txBody>
      </p:sp>
      <p:sp>
        <p:nvSpPr>
          <p:cNvPr id="29" name="TextBox 28"/>
          <p:cNvSpPr txBox="1"/>
          <p:nvPr/>
        </p:nvSpPr>
        <p:spPr>
          <a:xfrm>
            <a:off x="2590800" y="4495800"/>
            <a:ext cx="1752600" cy="400110"/>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sz="2000" dirty="0">
                <a:ln>
                  <a:solidFill>
                    <a:srgbClr val="FF6600"/>
                  </a:solidFill>
                </a:ln>
                <a:solidFill>
                  <a:srgbClr val="FF6600"/>
                </a:solidFill>
                <a:latin typeface="+mn-lt"/>
                <a:cs typeface="+mn-cs"/>
              </a:rPr>
              <a:t>7 thousandths</a:t>
            </a:r>
          </a:p>
        </p:txBody>
      </p:sp>
      <p:sp>
        <p:nvSpPr>
          <p:cNvPr id="30" name="TextBox 29"/>
          <p:cNvSpPr txBox="1">
            <a:spLocks noChangeArrowheads="1"/>
          </p:cNvSpPr>
          <p:nvPr/>
        </p:nvSpPr>
        <p:spPr bwMode="auto">
          <a:xfrm>
            <a:off x="228600" y="5029200"/>
            <a:ext cx="2286000" cy="523875"/>
          </a:xfrm>
          <a:prstGeom prst="rect">
            <a:avLst/>
          </a:prstGeom>
          <a:noFill/>
          <a:ln w="9525">
            <a:noFill/>
            <a:miter lim="800000"/>
            <a:headEnd/>
            <a:tailEnd/>
          </a:ln>
        </p:spPr>
        <p:txBody>
          <a:bodyPr>
            <a:spAutoFit/>
          </a:bodyPr>
          <a:lstStyle/>
          <a:p>
            <a:r>
              <a:rPr lang="en-US" sz="2800"/>
              <a:t>0.05 ÷ 10 =</a:t>
            </a:r>
          </a:p>
        </p:txBody>
      </p:sp>
      <p:sp>
        <p:nvSpPr>
          <p:cNvPr id="31" name="TextBox 30"/>
          <p:cNvSpPr txBox="1"/>
          <p:nvPr/>
        </p:nvSpPr>
        <p:spPr>
          <a:xfrm>
            <a:off x="2895600" y="5105400"/>
            <a:ext cx="1752600" cy="400110"/>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sz="2000" dirty="0">
                <a:ln>
                  <a:solidFill>
                    <a:srgbClr val="FF6600"/>
                  </a:solidFill>
                </a:ln>
                <a:solidFill>
                  <a:srgbClr val="FF6600"/>
                </a:solidFill>
                <a:latin typeface="+mn-lt"/>
                <a:cs typeface="+mn-cs"/>
              </a:rPr>
              <a:t>5 thousandths</a:t>
            </a:r>
          </a:p>
        </p:txBody>
      </p:sp>
      <p:sp>
        <p:nvSpPr>
          <p:cNvPr id="28" name="TextBox 27"/>
          <p:cNvSpPr txBox="1">
            <a:spLocks noChangeArrowheads="1"/>
          </p:cNvSpPr>
          <p:nvPr/>
        </p:nvSpPr>
        <p:spPr bwMode="auto">
          <a:xfrm>
            <a:off x="228600" y="5715000"/>
            <a:ext cx="2590800" cy="523875"/>
          </a:xfrm>
          <a:prstGeom prst="rect">
            <a:avLst/>
          </a:prstGeom>
          <a:noFill/>
          <a:ln w="9525">
            <a:noFill/>
            <a:miter lim="800000"/>
            <a:headEnd/>
            <a:tailEnd/>
          </a:ln>
        </p:spPr>
        <p:txBody>
          <a:bodyPr>
            <a:spAutoFit/>
          </a:bodyPr>
          <a:lstStyle/>
          <a:p>
            <a:r>
              <a:rPr lang="en-US" sz="2800"/>
              <a:t>5 tens ÷ 100 =</a:t>
            </a:r>
          </a:p>
        </p:txBody>
      </p:sp>
      <p:sp>
        <p:nvSpPr>
          <p:cNvPr id="32" name="TextBox 31"/>
          <p:cNvSpPr txBox="1"/>
          <p:nvPr/>
        </p:nvSpPr>
        <p:spPr>
          <a:xfrm>
            <a:off x="2971800" y="5715000"/>
            <a:ext cx="1143000" cy="400110"/>
          </a:xfrm>
          <a:prstGeom prst="rect">
            <a:avLst/>
          </a:prstGeom>
          <a:solidFill>
            <a:srgbClr val="FFFF00"/>
          </a:solidFill>
          <a:ln w="38100">
            <a:solidFill>
              <a:srgbClr val="FF6600"/>
            </a:solidFill>
          </a:ln>
        </p:spPr>
        <p:txBody>
          <a:bodyPr>
            <a:spAutoFit/>
          </a:bodyPr>
          <a:lstStyle/>
          <a:p>
            <a:pPr fontAlgn="auto">
              <a:spcBef>
                <a:spcPts val="0"/>
              </a:spcBef>
              <a:spcAft>
                <a:spcPts val="0"/>
              </a:spcAft>
              <a:defRPr/>
            </a:pPr>
            <a:r>
              <a:rPr lang="en-US" sz="2000" dirty="0">
                <a:ln>
                  <a:solidFill>
                    <a:srgbClr val="FF6600"/>
                  </a:solidFill>
                </a:ln>
                <a:solidFill>
                  <a:srgbClr val="FF6600"/>
                </a:solidFill>
                <a:latin typeface="+mn-lt"/>
                <a:cs typeface="+mn-cs"/>
              </a:rPr>
              <a:t>5 tenths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linds(horizontal)">
                                      <p:cBhvr>
                                        <p:cTn id="11" dur="500"/>
                                        <p:tgtEl>
                                          <p:spTgt spid="2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linds(horizontal)">
                                      <p:cBhvr>
                                        <p:cTn id="20" dur="500"/>
                                        <p:tgtEl>
                                          <p:spTgt spid="2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blinds(horizontal)">
                                      <p:cBhvr>
                                        <p:cTn id="29" dur="500"/>
                                        <p:tgtEl>
                                          <p:spTgt spid="3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blinds(horizontal)">
                                      <p:cBhvr>
                                        <p:cTn id="3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P spid="30"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27651"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sp>
        <p:nvSpPr>
          <p:cNvPr id="27652" name="TextBox 4"/>
          <p:cNvSpPr txBox="1">
            <a:spLocks noChangeArrowheads="1"/>
          </p:cNvSpPr>
          <p:nvPr/>
        </p:nvSpPr>
        <p:spPr bwMode="auto">
          <a:xfrm>
            <a:off x="304800" y="1143000"/>
            <a:ext cx="3429000" cy="400050"/>
          </a:xfrm>
          <a:prstGeom prst="rect">
            <a:avLst/>
          </a:prstGeom>
          <a:noFill/>
          <a:ln w="9525">
            <a:noFill/>
            <a:miter lim="800000"/>
            <a:headEnd/>
            <a:tailEnd/>
          </a:ln>
        </p:spPr>
        <p:txBody>
          <a:bodyPr>
            <a:spAutoFit/>
          </a:bodyPr>
          <a:lstStyle/>
          <a:p>
            <a:r>
              <a:rPr lang="en-US" sz="2000" b="1" u="sng"/>
              <a:t>Problem 4</a:t>
            </a:r>
          </a:p>
        </p:txBody>
      </p:sp>
      <p:sp>
        <p:nvSpPr>
          <p:cNvPr id="27653" name="TextBox 1"/>
          <p:cNvSpPr txBox="1">
            <a:spLocks noChangeArrowheads="1"/>
          </p:cNvSpPr>
          <p:nvPr/>
        </p:nvSpPr>
        <p:spPr bwMode="auto">
          <a:xfrm>
            <a:off x="304800" y="1524000"/>
            <a:ext cx="7772400" cy="923925"/>
          </a:xfrm>
          <a:prstGeom prst="rect">
            <a:avLst/>
          </a:prstGeom>
          <a:noFill/>
          <a:ln w="9525">
            <a:noFill/>
            <a:miter lim="800000"/>
            <a:headEnd/>
            <a:tailEnd/>
          </a:ln>
        </p:spPr>
        <p:txBody>
          <a:bodyPr>
            <a:spAutoFit/>
          </a:bodyPr>
          <a:lstStyle/>
          <a:p>
            <a:r>
              <a:rPr lang="en-US"/>
              <a:t>Multiply mixed units by 10, 100, and 1000. Write the digits 2 and forty-three hundredths on your place value chart and multiply by 10, then 100 and then 1000.  Compare these products with your partner.</a:t>
            </a:r>
          </a:p>
        </p:txBody>
      </p:sp>
      <p:sp>
        <p:nvSpPr>
          <p:cNvPr id="3" name="TextBox 2"/>
          <p:cNvSpPr txBox="1">
            <a:spLocks noChangeArrowheads="1"/>
          </p:cNvSpPr>
          <p:nvPr/>
        </p:nvSpPr>
        <p:spPr bwMode="auto">
          <a:xfrm>
            <a:off x="304800" y="2590800"/>
            <a:ext cx="2209800" cy="523875"/>
          </a:xfrm>
          <a:prstGeom prst="rect">
            <a:avLst/>
          </a:prstGeom>
          <a:noFill/>
          <a:ln w="9525">
            <a:noFill/>
            <a:miter lim="800000"/>
            <a:headEnd/>
            <a:tailEnd/>
          </a:ln>
        </p:spPr>
        <p:txBody>
          <a:bodyPr>
            <a:spAutoFit/>
          </a:bodyPr>
          <a:lstStyle/>
          <a:p>
            <a:r>
              <a:rPr lang="en-US" sz="2800"/>
              <a:t>2.43 x 10 = </a:t>
            </a:r>
          </a:p>
        </p:txBody>
      </p:sp>
      <p:sp>
        <p:nvSpPr>
          <p:cNvPr id="23" name="TextBox 22"/>
          <p:cNvSpPr txBox="1">
            <a:spLocks noChangeArrowheads="1"/>
          </p:cNvSpPr>
          <p:nvPr/>
        </p:nvSpPr>
        <p:spPr bwMode="auto">
          <a:xfrm>
            <a:off x="304800" y="3124200"/>
            <a:ext cx="2286000" cy="523875"/>
          </a:xfrm>
          <a:prstGeom prst="rect">
            <a:avLst/>
          </a:prstGeom>
          <a:noFill/>
          <a:ln w="9525">
            <a:noFill/>
            <a:miter lim="800000"/>
            <a:headEnd/>
            <a:tailEnd/>
          </a:ln>
        </p:spPr>
        <p:txBody>
          <a:bodyPr>
            <a:spAutoFit/>
          </a:bodyPr>
          <a:lstStyle/>
          <a:p>
            <a:r>
              <a:rPr lang="en-US" sz="2800"/>
              <a:t>2.43 x 100 = </a:t>
            </a:r>
          </a:p>
        </p:txBody>
      </p:sp>
      <p:sp>
        <p:nvSpPr>
          <p:cNvPr id="30" name="TextBox 29"/>
          <p:cNvSpPr txBox="1">
            <a:spLocks noChangeArrowheads="1"/>
          </p:cNvSpPr>
          <p:nvPr/>
        </p:nvSpPr>
        <p:spPr bwMode="auto">
          <a:xfrm>
            <a:off x="304800" y="3733800"/>
            <a:ext cx="2590800" cy="523875"/>
          </a:xfrm>
          <a:prstGeom prst="rect">
            <a:avLst/>
          </a:prstGeom>
          <a:noFill/>
          <a:ln w="9525">
            <a:noFill/>
            <a:miter lim="800000"/>
            <a:headEnd/>
            <a:tailEnd/>
          </a:ln>
        </p:spPr>
        <p:txBody>
          <a:bodyPr>
            <a:spAutoFit/>
          </a:bodyPr>
          <a:lstStyle/>
          <a:p>
            <a:r>
              <a:rPr lang="en-US" sz="2800"/>
              <a:t>2.43 x 1000 =</a:t>
            </a:r>
          </a:p>
        </p:txBody>
      </p:sp>
      <p:pic>
        <p:nvPicPr>
          <p:cNvPr id="51202" name="Picture 2"/>
          <p:cNvPicPr>
            <a:picLocks noChangeAspect="1" noChangeArrowheads="1"/>
          </p:cNvPicPr>
          <p:nvPr/>
        </p:nvPicPr>
        <p:blipFill>
          <a:blip r:embed="rId2" cstate="print"/>
          <a:srcRect/>
          <a:stretch>
            <a:fillRect/>
          </a:stretch>
        </p:blipFill>
        <p:spPr bwMode="auto">
          <a:xfrm>
            <a:off x="2514600" y="2514600"/>
            <a:ext cx="2538413" cy="3067050"/>
          </a:xfrm>
          <a:prstGeom prst="rect">
            <a:avLst/>
          </a:prstGeom>
          <a:noFill/>
          <a:ln w="9525">
            <a:noFill/>
            <a:miter lim="800000"/>
            <a:headEnd/>
            <a:tailEnd/>
          </a:ln>
        </p:spPr>
      </p:pic>
      <p:grpSp>
        <p:nvGrpSpPr>
          <p:cNvPr id="27658" name="Group 18"/>
          <p:cNvGrpSpPr>
            <a:grpSpLocks/>
          </p:cNvGrpSpPr>
          <p:nvPr/>
        </p:nvGrpSpPr>
        <p:grpSpPr bwMode="auto">
          <a:xfrm>
            <a:off x="5867400" y="2667000"/>
            <a:ext cx="3067050" cy="2066925"/>
            <a:chOff x="5867400" y="2667000"/>
            <a:chExt cx="3067050" cy="2066330"/>
          </a:xfrm>
        </p:grpSpPr>
        <p:sp>
          <p:nvSpPr>
            <p:cNvPr id="20" name="TextBox 19"/>
            <p:cNvSpPr txBox="1"/>
            <p:nvPr/>
          </p:nvSpPr>
          <p:spPr>
            <a:xfrm>
              <a:off x="5867400" y="3809671"/>
              <a:ext cx="3048000" cy="923659"/>
            </a:xfrm>
            <a:prstGeom prst="rect">
              <a:avLst/>
            </a:prstGeom>
            <a:solidFill>
              <a:srgbClr val="92D050"/>
            </a:solidFill>
          </p:spPr>
          <p:style>
            <a:lnRef idx="2">
              <a:schemeClr val="accent6"/>
            </a:lnRef>
            <a:fillRef idx="1">
              <a:schemeClr val="lt1"/>
            </a:fillRef>
            <a:effectRef idx="0">
              <a:schemeClr val="accent6"/>
            </a:effectRef>
            <a:fontRef idx="minor">
              <a:schemeClr val="dk1"/>
            </a:fontRef>
          </p:style>
          <p:txBody>
            <a:bodyPr>
              <a:spAutoFit/>
            </a:bodyPr>
            <a:lstStyle/>
            <a:p>
              <a:pPr>
                <a:defRPr/>
              </a:pPr>
              <a:r>
                <a:rPr lang="en-US" b="1" dirty="0"/>
                <a:t>Notice the changes in value with the shifts in position on the place value chart.</a:t>
              </a:r>
            </a:p>
          </p:txBody>
        </p:sp>
        <p:pic>
          <p:nvPicPr>
            <p:cNvPr id="27660" name="Picture 2" descr="http://thumbs.gograph.com/gg65399839.jpg"/>
            <p:cNvPicPr>
              <a:picLocks noChangeAspect="1" noChangeArrowheads="1"/>
            </p:cNvPicPr>
            <p:nvPr/>
          </p:nvPicPr>
          <p:blipFill>
            <a:blip r:embed="rId3" cstate="print"/>
            <a:srcRect/>
            <a:stretch>
              <a:fillRect/>
            </a:stretch>
          </p:blipFill>
          <p:spPr bwMode="auto">
            <a:xfrm>
              <a:off x="7848600" y="2667000"/>
              <a:ext cx="1085850" cy="108585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51202"/>
                                        </p:tgtEl>
                                        <p:attrNameLst>
                                          <p:attrName>style.visibility</p:attrName>
                                        </p:attrNameLst>
                                      </p:cBhvr>
                                      <p:to>
                                        <p:strVal val="visible"/>
                                      </p:to>
                                    </p:set>
                                    <p:animEffect transition="in" filter="fade">
                                      <p:cBhvr>
                                        <p:cTn id="19" dur="1000"/>
                                        <p:tgtEl>
                                          <p:spTgt spid="51202"/>
                                        </p:tgtEl>
                                      </p:cBhvr>
                                    </p:animEffect>
                                    <p:anim calcmode="lin" valueType="num">
                                      <p:cBhvr>
                                        <p:cTn id="20" dur="1000" fill="hold"/>
                                        <p:tgtEl>
                                          <p:spTgt spid="51202"/>
                                        </p:tgtEl>
                                        <p:attrNameLst>
                                          <p:attrName>ppt_x</p:attrName>
                                        </p:attrNameLst>
                                      </p:cBhvr>
                                      <p:tavLst>
                                        <p:tav tm="0">
                                          <p:val>
                                            <p:strVal val="#ppt_x"/>
                                          </p:val>
                                        </p:tav>
                                        <p:tav tm="100000">
                                          <p:val>
                                            <p:strVal val="#ppt_x"/>
                                          </p:val>
                                        </p:tav>
                                      </p:tavLst>
                                    </p:anim>
                                    <p:anim calcmode="lin" valueType="num">
                                      <p:cBhvr>
                                        <p:cTn id="21" dur="1000" fill="hold"/>
                                        <p:tgtEl>
                                          <p:spTgt spid="512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28675" name="TextBox 1"/>
          <p:cNvSpPr txBox="1">
            <a:spLocks noChangeArrowheads="1"/>
          </p:cNvSpPr>
          <p:nvPr/>
        </p:nvSpPr>
        <p:spPr bwMode="auto">
          <a:xfrm>
            <a:off x="1066800" y="76200"/>
            <a:ext cx="7010400" cy="708025"/>
          </a:xfrm>
          <a:prstGeom prst="rect">
            <a:avLst/>
          </a:prstGeom>
          <a:noFill/>
          <a:ln w="9525">
            <a:noFill/>
            <a:miter lim="800000"/>
            <a:headEnd/>
            <a:tailEnd/>
          </a:ln>
        </p:spPr>
        <p:txBody>
          <a:bodyPr>
            <a:spAutoFit/>
          </a:bodyPr>
          <a:lstStyle/>
          <a:p>
            <a:r>
              <a:rPr lang="en-US" sz="4000" b="1"/>
              <a:t>Concept Development </a:t>
            </a:r>
            <a:r>
              <a:rPr lang="en-US" sz="1600"/>
              <a:t>(30 minutes)</a:t>
            </a:r>
          </a:p>
        </p:txBody>
      </p:sp>
      <p:sp>
        <p:nvSpPr>
          <p:cNvPr id="28676" name="TextBox 4"/>
          <p:cNvSpPr txBox="1">
            <a:spLocks noChangeArrowheads="1"/>
          </p:cNvSpPr>
          <p:nvPr/>
        </p:nvSpPr>
        <p:spPr bwMode="auto">
          <a:xfrm>
            <a:off x="304800" y="1143000"/>
            <a:ext cx="3429000" cy="400050"/>
          </a:xfrm>
          <a:prstGeom prst="rect">
            <a:avLst/>
          </a:prstGeom>
          <a:noFill/>
          <a:ln w="9525">
            <a:noFill/>
            <a:miter lim="800000"/>
            <a:headEnd/>
            <a:tailEnd/>
          </a:ln>
        </p:spPr>
        <p:txBody>
          <a:bodyPr>
            <a:spAutoFit/>
          </a:bodyPr>
          <a:lstStyle/>
          <a:p>
            <a:r>
              <a:rPr lang="en-US" sz="2000" b="1" u="sng"/>
              <a:t>Problem 5</a:t>
            </a:r>
          </a:p>
        </p:txBody>
      </p:sp>
      <p:sp>
        <p:nvSpPr>
          <p:cNvPr id="28677" name="TextBox 1"/>
          <p:cNvSpPr txBox="1">
            <a:spLocks noChangeArrowheads="1"/>
          </p:cNvSpPr>
          <p:nvPr/>
        </p:nvSpPr>
        <p:spPr bwMode="auto">
          <a:xfrm>
            <a:off x="304800" y="1524000"/>
            <a:ext cx="7772400" cy="923925"/>
          </a:xfrm>
          <a:prstGeom prst="rect">
            <a:avLst/>
          </a:prstGeom>
          <a:noFill/>
          <a:ln w="9525">
            <a:noFill/>
            <a:miter lim="800000"/>
            <a:headEnd/>
            <a:tailEnd/>
          </a:ln>
        </p:spPr>
        <p:txBody>
          <a:bodyPr>
            <a:spAutoFit/>
          </a:bodyPr>
          <a:lstStyle/>
          <a:p>
            <a:r>
              <a:rPr lang="en-US"/>
              <a:t>Multiply mixed units by 10, 100, and 1000. Write the digits 2 and forty-three hundredths on your place value chart and multiply by 10, then 100 and then 1000.  Compare these products with your partner.</a:t>
            </a:r>
          </a:p>
        </p:txBody>
      </p:sp>
      <p:sp>
        <p:nvSpPr>
          <p:cNvPr id="28678" name="TextBox 2"/>
          <p:cNvSpPr txBox="1">
            <a:spLocks noChangeArrowheads="1"/>
          </p:cNvSpPr>
          <p:nvPr/>
        </p:nvSpPr>
        <p:spPr bwMode="auto">
          <a:xfrm>
            <a:off x="304800" y="2590800"/>
            <a:ext cx="2209800" cy="523875"/>
          </a:xfrm>
          <a:prstGeom prst="rect">
            <a:avLst/>
          </a:prstGeom>
          <a:noFill/>
          <a:ln w="9525">
            <a:noFill/>
            <a:miter lim="800000"/>
            <a:headEnd/>
            <a:tailEnd/>
          </a:ln>
        </p:spPr>
        <p:txBody>
          <a:bodyPr>
            <a:spAutoFit/>
          </a:bodyPr>
          <a:lstStyle/>
          <a:p>
            <a:r>
              <a:rPr lang="en-US" sz="2800"/>
              <a:t>745 ÷ 10 = </a:t>
            </a:r>
          </a:p>
        </p:txBody>
      </p:sp>
      <p:sp>
        <p:nvSpPr>
          <p:cNvPr id="28679" name="TextBox 8"/>
          <p:cNvSpPr txBox="1">
            <a:spLocks noChangeArrowheads="1"/>
          </p:cNvSpPr>
          <p:nvPr/>
        </p:nvSpPr>
        <p:spPr bwMode="auto">
          <a:xfrm>
            <a:off x="304800" y="3276600"/>
            <a:ext cx="2209800" cy="523875"/>
          </a:xfrm>
          <a:prstGeom prst="rect">
            <a:avLst/>
          </a:prstGeom>
          <a:noFill/>
          <a:ln w="9525">
            <a:noFill/>
            <a:miter lim="800000"/>
            <a:headEnd/>
            <a:tailEnd/>
          </a:ln>
        </p:spPr>
        <p:txBody>
          <a:bodyPr>
            <a:spAutoFit/>
          </a:bodyPr>
          <a:lstStyle/>
          <a:p>
            <a:r>
              <a:rPr lang="en-US" sz="2800"/>
              <a:t>745 ÷ 100 = </a:t>
            </a:r>
          </a:p>
        </p:txBody>
      </p:sp>
      <p:sp>
        <p:nvSpPr>
          <p:cNvPr id="28680" name="TextBox 9"/>
          <p:cNvSpPr txBox="1">
            <a:spLocks noChangeArrowheads="1"/>
          </p:cNvSpPr>
          <p:nvPr/>
        </p:nvSpPr>
        <p:spPr bwMode="auto">
          <a:xfrm>
            <a:off x="304800" y="3886200"/>
            <a:ext cx="2438400" cy="523875"/>
          </a:xfrm>
          <a:prstGeom prst="rect">
            <a:avLst/>
          </a:prstGeom>
          <a:noFill/>
          <a:ln w="9525">
            <a:noFill/>
            <a:miter lim="800000"/>
            <a:headEnd/>
            <a:tailEnd/>
          </a:ln>
        </p:spPr>
        <p:txBody>
          <a:bodyPr>
            <a:spAutoFit/>
          </a:bodyPr>
          <a:lstStyle/>
          <a:p>
            <a:r>
              <a:rPr lang="en-US" sz="2800"/>
              <a:t>745 ÷ 1000 = </a:t>
            </a:r>
          </a:p>
        </p:txBody>
      </p:sp>
      <p:pic>
        <p:nvPicPr>
          <p:cNvPr id="28681" name="Picture 2"/>
          <p:cNvPicPr>
            <a:picLocks noChangeAspect="1" noChangeArrowheads="1"/>
          </p:cNvPicPr>
          <p:nvPr/>
        </p:nvPicPr>
        <p:blipFill>
          <a:blip r:embed="rId2" cstate="print"/>
          <a:srcRect/>
          <a:stretch>
            <a:fillRect/>
          </a:stretch>
        </p:blipFill>
        <p:spPr bwMode="auto">
          <a:xfrm>
            <a:off x="3505200" y="3124200"/>
            <a:ext cx="2679700" cy="2609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29699" name="Rectangle 1"/>
          <p:cNvSpPr>
            <a:spLocks noChangeArrowheads="1"/>
          </p:cNvSpPr>
          <p:nvPr/>
        </p:nvSpPr>
        <p:spPr bwMode="auto">
          <a:xfrm>
            <a:off x="1676400" y="685800"/>
            <a:ext cx="5454650" cy="708025"/>
          </a:xfrm>
          <a:prstGeom prst="rect">
            <a:avLst/>
          </a:prstGeom>
          <a:noFill/>
          <a:ln w="9525">
            <a:noFill/>
            <a:miter lim="800000"/>
            <a:headEnd/>
            <a:tailEnd/>
          </a:ln>
        </p:spPr>
        <p:txBody>
          <a:bodyPr wrap="none">
            <a:spAutoFit/>
          </a:bodyPr>
          <a:lstStyle/>
          <a:p>
            <a:r>
              <a:rPr lang="en-US" sz="4000" b="1"/>
              <a:t>Problem Set </a:t>
            </a:r>
            <a:r>
              <a:rPr lang="en-US" sz="2000"/>
              <a:t>(about 10 minutes)</a:t>
            </a:r>
          </a:p>
        </p:txBody>
      </p:sp>
      <p:sp>
        <p:nvSpPr>
          <p:cNvPr id="29700" name="TextBox 2"/>
          <p:cNvSpPr txBox="1">
            <a:spLocks noChangeArrowheads="1"/>
          </p:cNvSpPr>
          <p:nvPr/>
        </p:nvSpPr>
        <p:spPr bwMode="auto">
          <a:xfrm>
            <a:off x="190500" y="1752600"/>
            <a:ext cx="8763000" cy="1938338"/>
          </a:xfrm>
          <a:prstGeom prst="rect">
            <a:avLst/>
          </a:prstGeom>
          <a:noFill/>
          <a:ln w="28575">
            <a:solidFill>
              <a:srgbClr val="990099"/>
            </a:solidFill>
            <a:miter lim="800000"/>
            <a:headEnd/>
            <a:tailEnd/>
          </a:ln>
        </p:spPr>
        <p:txBody>
          <a:bodyPr>
            <a:spAutoFit/>
          </a:bodyPr>
          <a:lstStyle/>
          <a:p>
            <a:r>
              <a:rPr lang="en-US" sz="4000"/>
              <a:t>You should do your personal best to complete the Problem Set within the allotted time.</a:t>
            </a:r>
          </a:p>
        </p:txBody>
      </p:sp>
      <p:pic>
        <p:nvPicPr>
          <p:cNvPr id="29701" name="Picture 6" descr="http://teacherweb.com/ON/Hawthorne/Corbett/math.jpg"/>
          <p:cNvPicPr>
            <a:picLocks noChangeAspect="1" noChangeArrowheads="1"/>
          </p:cNvPicPr>
          <p:nvPr/>
        </p:nvPicPr>
        <p:blipFill>
          <a:blip r:embed="rId2" cstate="print"/>
          <a:srcRect/>
          <a:stretch>
            <a:fillRect/>
          </a:stretch>
        </p:blipFill>
        <p:spPr bwMode="auto">
          <a:xfrm>
            <a:off x="2895600" y="3962400"/>
            <a:ext cx="3213100" cy="2670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4099" name="TextBox 1"/>
          <p:cNvSpPr txBox="1">
            <a:spLocks noChangeArrowheads="1"/>
          </p:cNvSpPr>
          <p:nvPr/>
        </p:nvSpPr>
        <p:spPr bwMode="auto">
          <a:xfrm>
            <a:off x="1752600" y="304800"/>
            <a:ext cx="5638800" cy="708025"/>
          </a:xfrm>
          <a:prstGeom prst="rect">
            <a:avLst/>
          </a:prstGeom>
          <a:noFill/>
          <a:ln w="9525">
            <a:noFill/>
            <a:miter lim="800000"/>
            <a:headEnd/>
            <a:tailEnd/>
          </a:ln>
        </p:spPr>
        <p:txBody>
          <a:bodyPr>
            <a:spAutoFit/>
          </a:bodyPr>
          <a:lstStyle/>
          <a:p>
            <a:r>
              <a:rPr lang="en-US" sz="4000">
                <a:latin typeface="Calibri" pitchFamily="34" charset="0"/>
              </a:rPr>
              <a:t>Fluency-Rename the Units</a:t>
            </a:r>
          </a:p>
        </p:txBody>
      </p:sp>
      <p:sp>
        <p:nvSpPr>
          <p:cNvPr id="5" name="TextBox 4"/>
          <p:cNvSpPr txBox="1">
            <a:spLocks noChangeArrowheads="1"/>
          </p:cNvSpPr>
          <p:nvPr/>
        </p:nvSpPr>
        <p:spPr bwMode="auto">
          <a:xfrm>
            <a:off x="228600" y="1905000"/>
            <a:ext cx="5486400" cy="584200"/>
          </a:xfrm>
          <a:prstGeom prst="rect">
            <a:avLst/>
          </a:prstGeom>
          <a:noFill/>
          <a:ln w="9525">
            <a:noFill/>
            <a:miter lim="800000"/>
            <a:headEnd/>
            <a:tailEnd/>
          </a:ln>
        </p:spPr>
        <p:txBody>
          <a:bodyPr>
            <a:spAutoFit/>
          </a:bodyPr>
          <a:lstStyle/>
          <a:p>
            <a:r>
              <a:rPr lang="en-US" sz="3200">
                <a:latin typeface="Calibri" pitchFamily="34" charset="0"/>
              </a:rPr>
              <a:t>10 ones = ______ ten.</a:t>
            </a:r>
          </a:p>
        </p:txBody>
      </p:sp>
      <p:sp>
        <p:nvSpPr>
          <p:cNvPr id="6" name="TextBox 5"/>
          <p:cNvSpPr txBox="1">
            <a:spLocks noChangeArrowheads="1"/>
          </p:cNvSpPr>
          <p:nvPr/>
        </p:nvSpPr>
        <p:spPr bwMode="auto">
          <a:xfrm>
            <a:off x="228600" y="2667000"/>
            <a:ext cx="8915400" cy="584200"/>
          </a:xfrm>
          <a:prstGeom prst="rect">
            <a:avLst/>
          </a:prstGeom>
          <a:noFill/>
          <a:ln w="9525">
            <a:noFill/>
            <a:miter lim="800000"/>
            <a:headEnd/>
            <a:tailEnd/>
          </a:ln>
        </p:spPr>
        <p:txBody>
          <a:bodyPr>
            <a:spAutoFit/>
          </a:bodyPr>
          <a:lstStyle/>
          <a:p>
            <a:r>
              <a:rPr lang="en-US" sz="3200" i="1">
                <a:latin typeface="Calibri" pitchFamily="34" charset="0"/>
              </a:rPr>
              <a:t>Say the number sentence.</a:t>
            </a:r>
          </a:p>
        </p:txBody>
      </p:sp>
      <p:sp>
        <p:nvSpPr>
          <p:cNvPr id="8" name="TextBox 7"/>
          <p:cNvSpPr txBox="1"/>
          <p:nvPr/>
        </p:nvSpPr>
        <p:spPr>
          <a:xfrm>
            <a:off x="4800600" y="2743200"/>
            <a:ext cx="3505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10 ones = 1 ten</a:t>
            </a:r>
          </a:p>
        </p:txBody>
      </p:sp>
      <p:sp>
        <p:nvSpPr>
          <p:cNvPr id="17" name="TextBox 16"/>
          <p:cNvSpPr txBox="1">
            <a:spLocks noChangeArrowheads="1"/>
          </p:cNvSpPr>
          <p:nvPr/>
        </p:nvSpPr>
        <p:spPr bwMode="auto">
          <a:xfrm>
            <a:off x="228600" y="3733800"/>
            <a:ext cx="8915400" cy="584200"/>
          </a:xfrm>
          <a:prstGeom prst="rect">
            <a:avLst/>
          </a:prstGeom>
          <a:noFill/>
          <a:ln w="9525">
            <a:noFill/>
            <a:miter lim="800000"/>
            <a:headEnd/>
            <a:tailEnd/>
          </a:ln>
        </p:spPr>
        <p:txBody>
          <a:bodyPr>
            <a:spAutoFit/>
          </a:bodyPr>
          <a:lstStyle/>
          <a:p>
            <a:r>
              <a:rPr lang="en-US" sz="3200">
                <a:latin typeface="Calibri" pitchFamily="34" charset="0"/>
              </a:rPr>
              <a:t>20 ones = ______ tens.</a:t>
            </a:r>
          </a:p>
        </p:txBody>
      </p:sp>
      <p:sp>
        <p:nvSpPr>
          <p:cNvPr id="18" name="TextBox 17"/>
          <p:cNvSpPr txBox="1">
            <a:spLocks noChangeArrowheads="1"/>
          </p:cNvSpPr>
          <p:nvPr/>
        </p:nvSpPr>
        <p:spPr bwMode="auto">
          <a:xfrm>
            <a:off x="304800" y="4419600"/>
            <a:ext cx="4572000" cy="584200"/>
          </a:xfrm>
          <a:prstGeom prst="rect">
            <a:avLst/>
          </a:prstGeom>
          <a:noFill/>
          <a:ln w="9525">
            <a:noFill/>
            <a:miter lim="800000"/>
            <a:headEnd/>
            <a:tailEnd/>
          </a:ln>
        </p:spPr>
        <p:txBody>
          <a:bodyPr>
            <a:spAutoFit/>
          </a:bodyPr>
          <a:lstStyle/>
          <a:p>
            <a:r>
              <a:rPr lang="en-US" sz="3200" i="1">
                <a:latin typeface="Calibri" pitchFamily="34" charset="0"/>
              </a:rPr>
              <a:t>Say the number sentence.</a:t>
            </a:r>
          </a:p>
        </p:txBody>
      </p:sp>
      <p:sp>
        <p:nvSpPr>
          <p:cNvPr id="19" name="TextBox 18"/>
          <p:cNvSpPr txBox="1"/>
          <p:nvPr/>
        </p:nvSpPr>
        <p:spPr>
          <a:xfrm>
            <a:off x="4953000" y="4419600"/>
            <a:ext cx="3505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20 ones = 2 tens</a:t>
            </a:r>
          </a:p>
        </p:txBody>
      </p:sp>
      <p:sp>
        <p:nvSpPr>
          <p:cNvPr id="21" name="TextBox 20"/>
          <p:cNvSpPr txBox="1">
            <a:spLocks noChangeArrowheads="1"/>
          </p:cNvSpPr>
          <p:nvPr/>
        </p:nvSpPr>
        <p:spPr bwMode="auto">
          <a:xfrm>
            <a:off x="228600" y="5410200"/>
            <a:ext cx="5486400" cy="584200"/>
          </a:xfrm>
          <a:prstGeom prst="rect">
            <a:avLst/>
          </a:prstGeom>
          <a:noFill/>
          <a:ln w="9525">
            <a:noFill/>
            <a:miter lim="800000"/>
            <a:headEnd/>
            <a:tailEnd/>
          </a:ln>
        </p:spPr>
        <p:txBody>
          <a:bodyPr>
            <a:spAutoFit/>
          </a:bodyPr>
          <a:lstStyle/>
          <a:p>
            <a:r>
              <a:rPr lang="en-US" sz="3200">
                <a:latin typeface="Calibri" pitchFamily="34" charset="0"/>
              </a:rPr>
              <a:t>30 ones = ______ tens</a:t>
            </a:r>
          </a:p>
        </p:txBody>
      </p:sp>
      <p:sp>
        <p:nvSpPr>
          <p:cNvPr id="22" name="TextBox 21"/>
          <p:cNvSpPr txBox="1">
            <a:spLocks noChangeArrowheads="1"/>
          </p:cNvSpPr>
          <p:nvPr/>
        </p:nvSpPr>
        <p:spPr bwMode="auto">
          <a:xfrm>
            <a:off x="228600" y="6019800"/>
            <a:ext cx="8915400" cy="584200"/>
          </a:xfrm>
          <a:prstGeom prst="rect">
            <a:avLst/>
          </a:prstGeom>
          <a:noFill/>
          <a:ln w="9525">
            <a:noFill/>
            <a:miter lim="800000"/>
            <a:headEnd/>
            <a:tailEnd/>
          </a:ln>
        </p:spPr>
        <p:txBody>
          <a:bodyPr>
            <a:spAutoFit/>
          </a:bodyPr>
          <a:lstStyle/>
          <a:p>
            <a:r>
              <a:rPr lang="en-US" sz="3200" i="1">
                <a:latin typeface="Calibri" pitchFamily="34" charset="0"/>
              </a:rPr>
              <a:t>Say the number sentence.</a:t>
            </a:r>
          </a:p>
        </p:txBody>
      </p:sp>
      <p:sp>
        <p:nvSpPr>
          <p:cNvPr id="23" name="TextBox 22"/>
          <p:cNvSpPr txBox="1"/>
          <p:nvPr/>
        </p:nvSpPr>
        <p:spPr>
          <a:xfrm>
            <a:off x="5257800" y="5791200"/>
            <a:ext cx="3505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30 ones = 3 tens</a:t>
            </a:r>
          </a:p>
        </p:txBody>
      </p:sp>
      <p:sp>
        <p:nvSpPr>
          <p:cNvPr id="4109" name="TextBox 1"/>
          <p:cNvSpPr txBox="1">
            <a:spLocks noChangeArrowheads="1"/>
          </p:cNvSpPr>
          <p:nvPr/>
        </p:nvSpPr>
        <p:spPr bwMode="auto">
          <a:xfrm>
            <a:off x="228600" y="1295400"/>
            <a:ext cx="4267200" cy="400050"/>
          </a:xfrm>
          <a:prstGeom prst="rect">
            <a:avLst/>
          </a:prstGeom>
          <a:noFill/>
          <a:ln w="9525">
            <a:noFill/>
            <a:miter lim="800000"/>
            <a:headEnd/>
            <a:tailEnd/>
          </a:ln>
        </p:spPr>
        <p:txBody>
          <a:bodyPr>
            <a:spAutoFit/>
          </a:bodyPr>
          <a:lstStyle/>
          <a:p>
            <a:r>
              <a:rPr lang="en-US" sz="2000"/>
              <a:t>Choral Response </a:t>
            </a:r>
            <a:r>
              <a:rPr lang="en-US" sz="1400"/>
              <a:t>(2 minutes)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linds(horizontal)">
                                      <p:cBhvr>
                                        <p:cTn id="36" dur="500"/>
                                        <p:tgtEl>
                                          <p:spTgt spid="1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linds(horizontal)">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P spid="18" grpId="0"/>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30723" name="Picture 2"/>
          <p:cNvPicPr>
            <a:picLocks noChangeAspect="1" noChangeArrowheads="1"/>
          </p:cNvPicPr>
          <p:nvPr/>
        </p:nvPicPr>
        <p:blipFill>
          <a:blip r:embed="rId2" cstate="print"/>
          <a:srcRect/>
          <a:stretch>
            <a:fillRect/>
          </a:stretch>
        </p:blipFill>
        <p:spPr bwMode="auto">
          <a:xfrm>
            <a:off x="871538" y="228600"/>
            <a:ext cx="7400925" cy="666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31747" name="Picture 2"/>
          <p:cNvPicPr>
            <a:picLocks noChangeAspect="1" noChangeArrowheads="1"/>
          </p:cNvPicPr>
          <p:nvPr/>
        </p:nvPicPr>
        <p:blipFill>
          <a:blip r:embed="rId2" cstate="print"/>
          <a:srcRect/>
          <a:stretch>
            <a:fillRect/>
          </a:stretch>
        </p:blipFill>
        <p:spPr bwMode="auto">
          <a:xfrm>
            <a:off x="719138" y="9525"/>
            <a:ext cx="7705725" cy="6799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32771" name="Picture 2"/>
          <p:cNvPicPr>
            <a:picLocks noChangeAspect="1" noChangeArrowheads="1"/>
          </p:cNvPicPr>
          <p:nvPr/>
        </p:nvPicPr>
        <p:blipFill>
          <a:blip r:embed="rId2" cstate="print"/>
          <a:srcRect/>
          <a:stretch>
            <a:fillRect/>
          </a:stretch>
        </p:blipFill>
        <p:spPr bwMode="auto">
          <a:xfrm>
            <a:off x="914400" y="-19050"/>
            <a:ext cx="7453313" cy="6704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33795" name="Picture 3"/>
          <p:cNvPicPr>
            <a:picLocks noChangeAspect="1" noChangeArrowheads="1"/>
          </p:cNvPicPr>
          <p:nvPr/>
        </p:nvPicPr>
        <p:blipFill>
          <a:blip r:embed="rId2" cstate="print"/>
          <a:srcRect/>
          <a:stretch>
            <a:fillRect/>
          </a:stretch>
        </p:blipFill>
        <p:spPr bwMode="auto">
          <a:xfrm>
            <a:off x="0" y="685800"/>
            <a:ext cx="2514600" cy="2514600"/>
          </a:xfrm>
          <a:prstGeom prst="rect">
            <a:avLst/>
          </a:prstGeom>
          <a:noFill/>
          <a:ln w="9525">
            <a:noFill/>
            <a:miter lim="800000"/>
            <a:headEnd/>
            <a:tailEnd/>
          </a:ln>
        </p:spPr>
      </p:pic>
      <p:sp>
        <p:nvSpPr>
          <p:cNvPr id="33796" name="Rectangle 2"/>
          <p:cNvSpPr>
            <a:spLocks noChangeArrowheads="1"/>
          </p:cNvSpPr>
          <p:nvPr/>
        </p:nvSpPr>
        <p:spPr bwMode="auto">
          <a:xfrm>
            <a:off x="1600200" y="304800"/>
            <a:ext cx="6280150" cy="708025"/>
          </a:xfrm>
          <a:prstGeom prst="rect">
            <a:avLst/>
          </a:prstGeom>
          <a:noFill/>
          <a:ln w="9525">
            <a:noFill/>
            <a:miter lim="800000"/>
            <a:headEnd/>
            <a:tailEnd/>
          </a:ln>
        </p:spPr>
        <p:txBody>
          <a:bodyPr wrap="none">
            <a:spAutoFit/>
          </a:bodyPr>
          <a:lstStyle/>
          <a:p>
            <a:r>
              <a:rPr lang="en-US" sz="4000" b="1"/>
              <a:t>Student Debrief </a:t>
            </a:r>
            <a:r>
              <a:rPr lang="en-US" sz="2000"/>
              <a:t>(about 10 minutes)</a:t>
            </a:r>
          </a:p>
        </p:txBody>
      </p:sp>
      <p:sp>
        <p:nvSpPr>
          <p:cNvPr id="33797" name="TextBox 3"/>
          <p:cNvSpPr txBox="1">
            <a:spLocks noChangeArrowheads="1"/>
          </p:cNvSpPr>
          <p:nvPr/>
        </p:nvSpPr>
        <p:spPr bwMode="auto">
          <a:xfrm>
            <a:off x="228600" y="3581400"/>
            <a:ext cx="6248400" cy="1323975"/>
          </a:xfrm>
          <a:prstGeom prst="rect">
            <a:avLst/>
          </a:prstGeom>
          <a:noFill/>
          <a:ln w="9525">
            <a:noFill/>
            <a:miter lim="800000"/>
            <a:headEnd/>
            <a:tailEnd/>
          </a:ln>
        </p:spPr>
        <p:txBody>
          <a:bodyPr>
            <a:spAutoFit/>
          </a:bodyPr>
          <a:lstStyle/>
          <a:p>
            <a:r>
              <a:rPr lang="en-US" sz="2000" dirty="0"/>
              <a:t>What do you notice about the number of zeros  in your products when multiplying by 10, 100 and 1000 relative to the number of places the digits shift on the place value chart?  What patterns do you notice?</a:t>
            </a:r>
          </a:p>
        </p:txBody>
      </p:sp>
      <p:sp>
        <p:nvSpPr>
          <p:cNvPr id="33798" name="TextBox 4"/>
          <p:cNvSpPr txBox="1">
            <a:spLocks noChangeArrowheads="1"/>
          </p:cNvSpPr>
          <p:nvPr/>
        </p:nvSpPr>
        <p:spPr bwMode="auto">
          <a:xfrm>
            <a:off x="2362200" y="1295400"/>
            <a:ext cx="6096000" cy="708025"/>
          </a:xfrm>
          <a:prstGeom prst="rect">
            <a:avLst/>
          </a:prstGeom>
          <a:noFill/>
          <a:ln w="9525">
            <a:noFill/>
            <a:miter lim="800000"/>
            <a:headEnd/>
            <a:tailEnd/>
          </a:ln>
        </p:spPr>
        <p:txBody>
          <a:bodyPr>
            <a:spAutoFit/>
          </a:bodyPr>
          <a:lstStyle/>
          <a:p>
            <a:r>
              <a:rPr lang="en-US" sz="2000"/>
              <a:t>Compare your answers on the problem set with your partner before we review the solutions as a class.</a:t>
            </a:r>
          </a:p>
        </p:txBody>
      </p:sp>
      <p:sp>
        <p:nvSpPr>
          <p:cNvPr id="33799" name="TextBox 8"/>
          <p:cNvSpPr txBox="1">
            <a:spLocks noChangeArrowheads="1"/>
          </p:cNvSpPr>
          <p:nvPr/>
        </p:nvSpPr>
        <p:spPr bwMode="auto">
          <a:xfrm>
            <a:off x="2362200" y="2286000"/>
            <a:ext cx="6096000" cy="708025"/>
          </a:xfrm>
          <a:prstGeom prst="rect">
            <a:avLst/>
          </a:prstGeom>
          <a:noFill/>
          <a:ln w="9525">
            <a:noFill/>
            <a:miter lim="800000"/>
            <a:headEnd/>
            <a:tailEnd/>
          </a:ln>
        </p:spPr>
        <p:txBody>
          <a:bodyPr>
            <a:spAutoFit/>
          </a:bodyPr>
          <a:lstStyle/>
          <a:p>
            <a:r>
              <a:rPr lang="en-US" sz="2000"/>
              <a:t>Be sure you correct any mistakes on your Problem Set so you can use has a future reference.</a:t>
            </a:r>
          </a:p>
        </p:txBody>
      </p:sp>
      <p:pic>
        <p:nvPicPr>
          <p:cNvPr id="33800" name="Picture 5" descr="http://frozenfly.edublogs.org/files/2011/01/BIGthinkingcapwhoa_color1-1amm930.gif"/>
          <p:cNvPicPr>
            <a:picLocks noChangeAspect="1" noChangeArrowheads="1"/>
          </p:cNvPicPr>
          <p:nvPr/>
        </p:nvPicPr>
        <p:blipFill>
          <a:blip r:embed="rId3" cstate="print"/>
          <a:srcRect/>
          <a:stretch>
            <a:fillRect/>
          </a:stretch>
        </p:blipFill>
        <p:spPr bwMode="auto">
          <a:xfrm>
            <a:off x="6477000" y="2971800"/>
            <a:ext cx="1476375" cy="1714500"/>
          </a:xfrm>
          <a:prstGeom prst="rect">
            <a:avLst/>
          </a:prstGeom>
          <a:noFill/>
          <a:ln w="9525">
            <a:noFill/>
            <a:miter lim="800000"/>
            <a:headEnd/>
            <a:tailEnd/>
          </a:ln>
        </p:spPr>
      </p:pic>
      <p:sp>
        <p:nvSpPr>
          <p:cNvPr id="33801" name="TextBox 10"/>
          <p:cNvSpPr txBox="1">
            <a:spLocks noChangeArrowheads="1"/>
          </p:cNvSpPr>
          <p:nvPr/>
        </p:nvSpPr>
        <p:spPr bwMode="auto">
          <a:xfrm>
            <a:off x="1524000" y="5181600"/>
            <a:ext cx="6248400" cy="708025"/>
          </a:xfrm>
          <a:prstGeom prst="rect">
            <a:avLst/>
          </a:prstGeom>
          <a:noFill/>
          <a:ln w="9525">
            <a:noFill/>
            <a:miter lim="800000"/>
            <a:headEnd/>
            <a:tailEnd/>
          </a:ln>
        </p:spPr>
        <p:txBody>
          <a:bodyPr>
            <a:spAutoFit/>
          </a:bodyPr>
          <a:lstStyle/>
          <a:p>
            <a:r>
              <a:rPr lang="en-US" sz="2000"/>
              <a:t>What is the same and what is different about the products for Problems 1a, 1b and 1c?</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pic>
        <p:nvPicPr>
          <p:cNvPr id="34819" name="Picture 2" descr="https://bcc-cuny.digication.com/files/M09d0badbf89c7c4d163475a7e89ac671.jpg"/>
          <p:cNvPicPr>
            <a:picLocks noChangeAspect="1" noChangeArrowheads="1"/>
          </p:cNvPicPr>
          <p:nvPr/>
        </p:nvPicPr>
        <p:blipFill>
          <a:blip r:embed="rId2" cstate="print"/>
          <a:srcRect/>
          <a:stretch>
            <a:fillRect/>
          </a:stretch>
        </p:blipFill>
        <p:spPr bwMode="auto">
          <a:xfrm rot="-972227">
            <a:off x="950913" y="592138"/>
            <a:ext cx="3446462" cy="2047875"/>
          </a:xfrm>
          <a:prstGeom prst="rect">
            <a:avLst/>
          </a:prstGeom>
          <a:noFill/>
          <a:ln w="9525">
            <a:noFill/>
            <a:miter lim="800000"/>
            <a:headEnd/>
            <a:tailEnd/>
          </a:ln>
        </p:spPr>
      </p:pic>
      <p:sp>
        <p:nvSpPr>
          <p:cNvPr id="34820" name="TextBox 1"/>
          <p:cNvSpPr txBox="1">
            <a:spLocks noChangeArrowheads="1"/>
          </p:cNvSpPr>
          <p:nvPr/>
        </p:nvSpPr>
        <p:spPr bwMode="auto">
          <a:xfrm>
            <a:off x="838200" y="3505200"/>
            <a:ext cx="8077200" cy="2308324"/>
          </a:xfrm>
          <a:prstGeom prst="rect">
            <a:avLst/>
          </a:prstGeom>
          <a:noFill/>
          <a:ln w="9525">
            <a:noFill/>
            <a:miter lim="800000"/>
            <a:headEnd/>
            <a:tailEnd/>
          </a:ln>
        </p:spPr>
        <p:txBody>
          <a:bodyPr>
            <a:spAutoFit/>
          </a:bodyPr>
          <a:lstStyle/>
          <a:p>
            <a:r>
              <a:rPr lang="en-US" sz="3600" dirty="0"/>
              <a:t>Turn to Lesson 1 Exit Ticket and complete independently.  </a:t>
            </a:r>
            <a:r>
              <a:rPr lang="en-US" sz="3600" dirty="0" smtClean="0"/>
              <a:t>Please place your Exit Ticket on my </a:t>
            </a:r>
            <a:r>
              <a:rPr lang="en-US" sz="3600" smtClean="0"/>
              <a:t>desk upon </a:t>
            </a:r>
            <a:r>
              <a:rPr lang="en-US" sz="3600" dirty="0"/>
              <a:t>completion.</a:t>
            </a:r>
          </a:p>
        </p:txBody>
      </p:sp>
      <p:pic>
        <p:nvPicPr>
          <p:cNvPr id="34821" name="Picture 2" descr="https://bcc-cuny.digication.com/files/M09d0badbf89c7c4d163475a7e89ac671.jpg"/>
          <p:cNvPicPr>
            <a:picLocks noChangeAspect="1" noChangeArrowheads="1"/>
          </p:cNvPicPr>
          <p:nvPr/>
        </p:nvPicPr>
        <p:blipFill>
          <a:blip r:embed="rId2" cstate="print"/>
          <a:srcRect/>
          <a:stretch>
            <a:fillRect/>
          </a:stretch>
        </p:blipFill>
        <p:spPr bwMode="auto">
          <a:xfrm rot="1342646">
            <a:off x="5122863" y="700088"/>
            <a:ext cx="3257550" cy="1935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5" name="TextBox 4"/>
          <p:cNvSpPr txBox="1">
            <a:spLocks noChangeArrowheads="1"/>
          </p:cNvSpPr>
          <p:nvPr/>
        </p:nvSpPr>
        <p:spPr bwMode="auto">
          <a:xfrm>
            <a:off x="228600" y="1905000"/>
            <a:ext cx="5486400" cy="584200"/>
          </a:xfrm>
          <a:prstGeom prst="rect">
            <a:avLst/>
          </a:prstGeom>
          <a:noFill/>
          <a:ln w="9525">
            <a:noFill/>
            <a:miter lim="800000"/>
            <a:headEnd/>
            <a:tailEnd/>
          </a:ln>
        </p:spPr>
        <p:txBody>
          <a:bodyPr>
            <a:spAutoFit/>
          </a:bodyPr>
          <a:lstStyle/>
          <a:p>
            <a:r>
              <a:rPr lang="en-US" sz="3200">
                <a:latin typeface="Calibri" pitchFamily="34" charset="0"/>
              </a:rPr>
              <a:t>80 ones = ______ tens.</a:t>
            </a:r>
          </a:p>
        </p:txBody>
      </p:sp>
      <p:sp>
        <p:nvSpPr>
          <p:cNvPr id="6" name="TextBox 5"/>
          <p:cNvSpPr txBox="1">
            <a:spLocks noChangeArrowheads="1"/>
          </p:cNvSpPr>
          <p:nvPr/>
        </p:nvSpPr>
        <p:spPr bwMode="auto">
          <a:xfrm>
            <a:off x="228600" y="2667000"/>
            <a:ext cx="8915400" cy="584200"/>
          </a:xfrm>
          <a:prstGeom prst="rect">
            <a:avLst/>
          </a:prstGeom>
          <a:noFill/>
          <a:ln w="9525">
            <a:noFill/>
            <a:miter lim="800000"/>
            <a:headEnd/>
            <a:tailEnd/>
          </a:ln>
        </p:spPr>
        <p:txBody>
          <a:bodyPr>
            <a:spAutoFit/>
          </a:bodyPr>
          <a:lstStyle/>
          <a:p>
            <a:r>
              <a:rPr lang="en-US" sz="3200" i="1">
                <a:latin typeface="Calibri" pitchFamily="34" charset="0"/>
              </a:rPr>
              <a:t>Say the number sentence.</a:t>
            </a:r>
          </a:p>
        </p:txBody>
      </p:sp>
      <p:sp>
        <p:nvSpPr>
          <p:cNvPr id="8" name="TextBox 7"/>
          <p:cNvSpPr txBox="1"/>
          <p:nvPr/>
        </p:nvSpPr>
        <p:spPr>
          <a:xfrm>
            <a:off x="4800600" y="2743200"/>
            <a:ext cx="3505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80 ones = 8 tens</a:t>
            </a:r>
          </a:p>
        </p:txBody>
      </p:sp>
      <p:sp>
        <p:nvSpPr>
          <p:cNvPr id="17" name="TextBox 16"/>
          <p:cNvSpPr txBox="1">
            <a:spLocks noChangeArrowheads="1"/>
          </p:cNvSpPr>
          <p:nvPr/>
        </p:nvSpPr>
        <p:spPr bwMode="auto">
          <a:xfrm>
            <a:off x="228600" y="3733800"/>
            <a:ext cx="8915400" cy="584200"/>
          </a:xfrm>
          <a:prstGeom prst="rect">
            <a:avLst/>
          </a:prstGeom>
          <a:noFill/>
          <a:ln w="9525">
            <a:noFill/>
            <a:miter lim="800000"/>
            <a:headEnd/>
            <a:tailEnd/>
          </a:ln>
        </p:spPr>
        <p:txBody>
          <a:bodyPr>
            <a:spAutoFit/>
          </a:bodyPr>
          <a:lstStyle/>
          <a:p>
            <a:r>
              <a:rPr lang="en-US" sz="3200">
                <a:latin typeface="Calibri" pitchFamily="34" charset="0"/>
              </a:rPr>
              <a:t>90 ones = ______ tens.</a:t>
            </a:r>
          </a:p>
        </p:txBody>
      </p:sp>
      <p:sp>
        <p:nvSpPr>
          <p:cNvPr id="18" name="TextBox 17"/>
          <p:cNvSpPr txBox="1">
            <a:spLocks noChangeArrowheads="1"/>
          </p:cNvSpPr>
          <p:nvPr/>
        </p:nvSpPr>
        <p:spPr bwMode="auto">
          <a:xfrm>
            <a:off x="304800" y="4419600"/>
            <a:ext cx="4572000" cy="584200"/>
          </a:xfrm>
          <a:prstGeom prst="rect">
            <a:avLst/>
          </a:prstGeom>
          <a:noFill/>
          <a:ln w="9525">
            <a:noFill/>
            <a:miter lim="800000"/>
            <a:headEnd/>
            <a:tailEnd/>
          </a:ln>
        </p:spPr>
        <p:txBody>
          <a:bodyPr>
            <a:spAutoFit/>
          </a:bodyPr>
          <a:lstStyle/>
          <a:p>
            <a:r>
              <a:rPr lang="en-US" sz="3200" i="1">
                <a:latin typeface="Calibri" pitchFamily="34" charset="0"/>
              </a:rPr>
              <a:t>Say the number sentence.</a:t>
            </a:r>
          </a:p>
        </p:txBody>
      </p:sp>
      <p:sp>
        <p:nvSpPr>
          <p:cNvPr id="19" name="TextBox 18"/>
          <p:cNvSpPr txBox="1"/>
          <p:nvPr/>
        </p:nvSpPr>
        <p:spPr>
          <a:xfrm>
            <a:off x="4953000" y="4419600"/>
            <a:ext cx="3505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90 ones = 9 tens</a:t>
            </a:r>
          </a:p>
        </p:txBody>
      </p:sp>
      <p:sp>
        <p:nvSpPr>
          <p:cNvPr id="21" name="TextBox 20"/>
          <p:cNvSpPr txBox="1">
            <a:spLocks noChangeArrowheads="1"/>
          </p:cNvSpPr>
          <p:nvPr/>
        </p:nvSpPr>
        <p:spPr bwMode="auto">
          <a:xfrm>
            <a:off x="228600" y="5410200"/>
            <a:ext cx="5486400" cy="584200"/>
          </a:xfrm>
          <a:prstGeom prst="rect">
            <a:avLst/>
          </a:prstGeom>
          <a:noFill/>
          <a:ln w="9525">
            <a:noFill/>
            <a:miter lim="800000"/>
            <a:headEnd/>
            <a:tailEnd/>
          </a:ln>
        </p:spPr>
        <p:txBody>
          <a:bodyPr>
            <a:spAutoFit/>
          </a:bodyPr>
          <a:lstStyle/>
          <a:p>
            <a:r>
              <a:rPr lang="en-US" sz="3200">
                <a:latin typeface="Calibri" pitchFamily="34" charset="0"/>
              </a:rPr>
              <a:t>110 ones = ______ tens</a:t>
            </a:r>
          </a:p>
        </p:txBody>
      </p:sp>
      <p:sp>
        <p:nvSpPr>
          <p:cNvPr id="22" name="TextBox 21"/>
          <p:cNvSpPr txBox="1">
            <a:spLocks noChangeArrowheads="1"/>
          </p:cNvSpPr>
          <p:nvPr/>
        </p:nvSpPr>
        <p:spPr bwMode="auto">
          <a:xfrm>
            <a:off x="228600" y="6019800"/>
            <a:ext cx="8915400" cy="584200"/>
          </a:xfrm>
          <a:prstGeom prst="rect">
            <a:avLst/>
          </a:prstGeom>
          <a:noFill/>
          <a:ln w="9525">
            <a:noFill/>
            <a:miter lim="800000"/>
            <a:headEnd/>
            <a:tailEnd/>
          </a:ln>
        </p:spPr>
        <p:txBody>
          <a:bodyPr>
            <a:spAutoFit/>
          </a:bodyPr>
          <a:lstStyle/>
          <a:p>
            <a:r>
              <a:rPr lang="en-US" sz="3200" i="1">
                <a:latin typeface="Calibri" pitchFamily="34" charset="0"/>
              </a:rPr>
              <a:t>Say the number sentence.</a:t>
            </a:r>
          </a:p>
        </p:txBody>
      </p:sp>
      <p:sp>
        <p:nvSpPr>
          <p:cNvPr id="23" name="TextBox 22"/>
          <p:cNvSpPr txBox="1"/>
          <p:nvPr/>
        </p:nvSpPr>
        <p:spPr>
          <a:xfrm>
            <a:off x="5486400" y="5867400"/>
            <a:ext cx="3505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110 ones = 11 tens</a:t>
            </a:r>
          </a:p>
        </p:txBody>
      </p:sp>
      <p:pic>
        <p:nvPicPr>
          <p:cNvPr id="5132" name="Picture 12"/>
          <p:cNvPicPr>
            <a:picLocks noChangeAspect="1" noChangeArrowheads="1"/>
          </p:cNvPicPr>
          <p:nvPr/>
        </p:nvPicPr>
        <p:blipFill>
          <a:blip r:embed="rId2" cstate="print"/>
          <a:srcRect/>
          <a:stretch>
            <a:fillRect/>
          </a:stretch>
        </p:blipFill>
        <p:spPr bwMode="auto">
          <a:xfrm>
            <a:off x="1262063" y="228600"/>
            <a:ext cx="6621462" cy="1066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linds(horizontal)">
                                      <p:cBhvr>
                                        <p:cTn id="36" dur="500"/>
                                        <p:tgtEl>
                                          <p:spTgt spid="1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linds(horizontal)">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P spid="18"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5" name="TextBox 4"/>
          <p:cNvSpPr txBox="1">
            <a:spLocks noChangeArrowheads="1"/>
          </p:cNvSpPr>
          <p:nvPr/>
        </p:nvSpPr>
        <p:spPr bwMode="auto">
          <a:xfrm>
            <a:off x="228600" y="1905000"/>
            <a:ext cx="6248400" cy="584200"/>
          </a:xfrm>
          <a:prstGeom prst="rect">
            <a:avLst/>
          </a:prstGeom>
          <a:noFill/>
          <a:ln w="9525">
            <a:noFill/>
            <a:miter lim="800000"/>
            <a:headEnd/>
            <a:tailEnd/>
          </a:ln>
        </p:spPr>
        <p:txBody>
          <a:bodyPr>
            <a:spAutoFit/>
          </a:bodyPr>
          <a:lstStyle/>
          <a:p>
            <a:r>
              <a:rPr lang="en-US" sz="3200">
                <a:latin typeface="Calibri" pitchFamily="34" charset="0"/>
              </a:rPr>
              <a:t>120 ones = ______ tens.</a:t>
            </a:r>
          </a:p>
        </p:txBody>
      </p:sp>
      <p:sp>
        <p:nvSpPr>
          <p:cNvPr id="6" name="TextBox 5"/>
          <p:cNvSpPr txBox="1">
            <a:spLocks noChangeArrowheads="1"/>
          </p:cNvSpPr>
          <p:nvPr/>
        </p:nvSpPr>
        <p:spPr bwMode="auto">
          <a:xfrm>
            <a:off x="228600" y="2667000"/>
            <a:ext cx="8915400" cy="584200"/>
          </a:xfrm>
          <a:prstGeom prst="rect">
            <a:avLst/>
          </a:prstGeom>
          <a:noFill/>
          <a:ln w="9525">
            <a:noFill/>
            <a:miter lim="800000"/>
            <a:headEnd/>
            <a:tailEnd/>
          </a:ln>
        </p:spPr>
        <p:txBody>
          <a:bodyPr>
            <a:spAutoFit/>
          </a:bodyPr>
          <a:lstStyle/>
          <a:p>
            <a:r>
              <a:rPr lang="en-US" sz="3200" i="1">
                <a:latin typeface="Calibri" pitchFamily="34" charset="0"/>
              </a:rPr>
              <a:t>Say the number sentence.</a:t>
            </a:r>
          </a:p>
        </p:txBody>
      </p:sp>
      <p:sp>
        <p:nvSpPr>
          <p:cNvPr id="8" name="TextBox 7"/>
          <p:cNvSpPr txBox="1"/>
          <p:nvPr/>
        </p:nvSpPr>
        <p:spPr>
          <a:xfrm>
            <a:off x="4800600" y="2743200"/>
            <a:ext cx="3505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120 ones = 12 tens</a:t>
            </a:r>
          </a:p>
        </p:txBody>
      </p:sp>
      <p:sp>
        <p:nvSpPr>
          <p:cNvPr id="17" name="TextBox 16"/>
          <p:cNvSpPr txBox="1">
            <a:spLocks noChangeArrowheads="1"/>
          </p:cNvSpPr>
          <p:nvPr/>
        </p:nvSpPr>
        <p:spPr bwMode="auto">
          <a:xfrm>
            <a:off x="228600" y="3733800"/>
            <a:ext cx="7772400" cy="584200"/>
          </a:xfrm>
          <a:prstGeom prst="rect">
            <a:avLst/>
          </a:prstGeom>
          <a:noFill/>
          <a:ln w="9525">
            <a:noFill/>
            <a:miter lim="800000"/>
            <a:headEnd/>
            <a:tailEnd/>
          </a:ln>
        </p:spPr>
        <p:txBody>
          <a:bodyPr>
            <a:spAutoFit/>
          </a:bodyPr>
          <a:lstStyle/>
          <a:p>
            <a:r>
              <a:rPr lang="en-US" sz="3200">
                <a:latin typeface="Calibri" pitchFamily="34" charset="0"/>
              </a:rPr>
              <a:t>270 ones = ______ tens.</a:t>
            </a:r>
          </a:p>
        </p:txBody>
      </p:sp>
      <p:sp>
        <p:nvSpPr>
          <p:cNvPr id="18" name="TextBox 17"/>
          <p:cNvSpPr txBox="1">
            <a:spLocks noChangeArrowheads="1"/>
          </p:cNvSpPr>
          <p:nvPr/>
        </p:nvSpPr>
        <p:spPr bwMode="auto">
          <a:xfrm>
            <a:off x="304800" y="4419600"/>
            <a:ext cx="4572000" cy="584200"/>
          </a:xfrm>
          <a:prstGeom prst="rect">
            <a:avLst/>
          </a:prstGeom>
          <a:noFill/>
          <a:ln w="9525">
            <a:noFill/>
            <a:miter lim="800000"/>
            <a:headEnd/>
            <a:tailEnd/>
          </a:ln>
        </p:spPr>
        <p:txBody>
          <a:bodyPr>
            <a:spAutoFit/>
          </a:bodyPr>
          <a:lstStyle/>
          <a:p>
            <a:r>
              <a:rPr lang="en-US" sz="3200" i="1">
                <a:latin typeface="Calibri" pitchFamily="34" charset="0"/>
              </a:rPr>
              <a:t>Say the number sentence.</a:t>
            </a:r>
          </a:p>
        </p:txBody>
      </p:sp>
      <p:sp>
        <p:nvSpPr>
          <p:cNvPr id="19" name="TextBox 18"/>
          <p:cNvSpPr txBox="1"/>
          <p:nvPr/>
        </p:nvSpPr>
        <p:spPr>
          <a:xfrm>
            <a:off x="4953000" y="4419600"/>
            <a:ext cx="3505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270 ones = 27 tens</a:t>
            </a:r>
          </a:p>
        </p:txBody>
      </p:sp>
      <p:sp>
        <p:nvSpPr>
          <p:cNvPr id="21" name="TextBox 20"/>
          <p:cNvSpPr txBox="1">
            <a:spLocks noChangeArrowheads="1"/>
          </p:cNvSpPr>
          <p:nvPr/>
        </p:nvSpPr>
        <p:spPr bwMode="auto">
          <a:xfrm>
            <a:off x="228600" y="5410200"/>
            <a:ext cx="5486400" cy="584200"/>
          </a:xfrm>
          <a:prstGeom prst="rect">
            <a:avLst/>
          </a:prstGeom>
          <a:noFill/>
          <a:ln w="9525">
            <a:noFill/>
            <a:miter lim="800000"/>
            <a:headEnd/>
            <a:tailEnd/>
          </a:ln>
        </p:spPr>
        <p:txBody>
          <a:bodyPr>
            <a:spAutoFit/>
          </a:bodyPr>
          <a:lstStyle/>
          <a:p>
            <a:r>
              <a:rPr lang="en-US" sz="3200">
                <a:latin typeface="Calibri" pitchFamily="34" charset="0"/>
              </a:rPr>
              <a:t>640 ones = ______ tens.</a:t>
            </a:r>
          </a:p>
        </p:txBody>
      </p:sp>
      <p:sp>
        <p:nvSpPr>
          <p:cNvPr id="22" name="TextBox 21"/>
          <p:cNvSpPr txBox="1">
            <a:spLocks noChangeArrowheads="1"/>
          </p:cNvSpPr>
          <p:nvPr/>
        </p:nvSpPr>
        <p:spPr bwMode="auto">
          <a:xfrm>
            <a:off x="228600" y="6019800"/>
            <a:ext cx="8915400" cy="584200"/>
          </a:xfrm>
          <a:prstGeom prst="rect">
            <a:avLst/>
          </a:prstGeom>
          <a:noFill/>
          <a:ln w="9525">
            <a:noFill/>
            <a:miter lim="800000"/>
            <a:headEnd/>
            <a:tailEnd/>
          </a:ln>
        </p:spPr>
        <p:txBody>
          <a:bodyPr>
            <a:spAutoFit/>
          </a:bodyPr>
          <a:lstStyle/>
          <a:p>
            <a:r>
              <a:rPr lang="en-US" sz="3200" i="1">
                <a:latin typeface="Calibri" pitchFamily="34" charset="0"/>
              </a:rPr>
              <a:t>Say the number sentence.</a:t>
            </a:r>
          </a:p>
        </p:txBody>
      </p:sp>
      <p:sp>
        <p:nvSpPr>
          <p:cNvPr id="23" name="TextBox 22"/>
          <p:cNvSpPr txBox="1"/>
          <p:nvPr/>
        </p:nvSpPr>
        <p:spPr>
          <a:xfrm>
            <a:off x="4953000" y="6096000"/>
            <a:ext cx="3505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640 ones = 64 tens</a:t>
            </a:r>
          </a:p>
        </p:txBody>
      </p:sp>
      <p:pic>
        <p:nvPicPr>
          <p:cNvPr id="6156" name="Picture 12"/>
          <p:cNvPicPr>
            <a:picLocks noChangeAspect="1" noChangeArrowheads="1"/>
          </p:cNvPicPr>
          <p:nvPr/>
        </p:nvPicPr>
        <p:blipFill>
          <a:blip r:embed="rId2" cstate="print"/>
          <a:srcRect/>
          <a:stretch>
            <a:fillRect/>
          </a:stretch>
        </p:blipFill>
        <p:spPr bwMode="auto">
          <a:xfrm>
            <a:off x="1262063" y="381000"/>
            <a:ext cx="6621462" cy="1066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linds(horizontal)">
                                      <p:cBhvr>
                                        <p:cTn id="36" dur="500"/>
                                        <p:tgtEl>
                                          <p:spTgt spid="1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linds(horizontal)">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P spid="18"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7171" name="TextBox 2"/>
          <p:cNvSpPr txBox="1">
            <a:spLocks noChangeArrowheads="1"/>
          </p:cNvSpPr>
          <p:nvPr/>
        </p:nvSpPr>
        <p:spPr bwMode="auto">
          <a:xfrm>
            <a:off x="762000" y="228600"/>
            <a:ext cx="7696200" cy="708025"/>
          </a:xfrm>
          <a:prstGeom prst="rect">
            <a:avLst/>
          </a:prstGeom>
          <a:noFill/>
          <a:ln w="9525">
            <a:noFill/>
            <a:miter lim="800000"/>
            <a:headEnd/>
            <a:tailEnd/>
          </a:ln>
        </p:spPr>
        <p:txBody>
          <a:bodyPr>
            <a:spAutoFit/>
          </a:bodyPr>
          <a:lstStyle/>
          <a:p>
            <a:r>
              <a:rPr lang="en-US" sz="4000"/>
              <a:t>Fluency-Decimal Place Value </a:t>
            </a:r>
            <a:r>
              <a:rPr lang="en-US" sz="1200"/>
              <a:t>(2 minutes)</a:t>
            </a:r>
            <a:endParaRPr lang="en-US" sz="4000"/>
          </a:p>
        </p:txBody>
      </p:sp>
      <p:sp>
        <p:nvSpPr>
          <p:cNvPr id="7172" name="TextBox 3"/>
          <p:cNvSpPr txBox="1">
            <a:spLocks noChangeArrowheads="1"/>
          </p:cNvSpPr>
          <p:nvPr/>
        </p:nvSpPr>
        <p:spPr bwMode="auto">
          <a:xfrm>
            <a:off x="304800" y="1295400"/>
            <a:ext cx="6477000" cy="461963"/>
          </a:xfrm>
          <a:prstGeom prst="rect">
            <a:avLst/>
          </a:prstGeom>
          <a:noFill/>
          <a:ln w="9525">
            <a:noFill/>
            <a:miter lim="800000"/>
            <a:headEnd/>
            <a:tailEnd/>
          </a:ln>
        </p:spPr>
        <p:txBody>
          <a:bodyPr>
            <a:spAutoFit/>
          </a:bodyPr>
          <a:lstStyle/>
          <a:p>
            <a:r>
              <a:rPr lang="en-US" sz="2400"/>
              <a:t>Whiteboard with place value chart needed.</a:t>
            </a:r>
          </a:p>
        </p:txBody>
      </p:sp>
      <p:pic>
        <p:nvPicPr>
          <p:cNvPr id="7173" name="Picture 5"/>
          <p:cNvPicPr>
            <a:picLocks noChangeAspect="1" noChangeArrowheads="1"/>
          </p:cNvPicPr>
          <p:nvPr/>
        </p:nvPicPr>
        <p:blipFill>
          <a:blip r:embed="rId2" cstate="print"/>
          <a:srcRect/>
          <a:stretch>
            <a:fillRect/>
          </a:stretch>
        </p:blipFill>
        <p:spPr bwMode="auto">
          <a:xfrm>
            <a:off x="120650" y="1981200"/>
            <a:ext cx="9023350" cy="2133600"/>
          </a:xfrm>
          <a:prstGeom prst="rect">
            <a:avLst/>
          </a:prstGeom>
          <a:noFill/>
          <a:ln w="9525">
            <a:noFill/>
            <a:miter lim="800000"/>
            <a:headEnd/>
            <a:tailEnd/>
          </a:ln>
        </p:spPr>
      </p:pic>
      <p:grpSp>
        <p:nvGrpSpPr>
          <p:cNvPr id="2" name="Group 8"/>
          <p:cNvGrpSpPr>
            <a:grpSpLocks/>
          </p:cNvGrpSpPr>
          <p:nvPr/>
        </p:nvGrpSpPr>
        <p:grpSpPr bwMode="auto">
          <a:xfrm>
            <a:off x="4724400" y="3124200"/>
            <a:ext cx="381000" cy="76200"/>
            <a:chOff x="4724400" y="3124200"/>
            <a:chExt cx="381000" cy="76200"/>
          </a:xfrm>
        </p:grpSpPr>
        <p:sp>
          <p:nvSpPr>
            <p:cNvPr id="8" name="Oval 7"/>
            <p:cNvSpPr/>
            <p:nvPr/>
          </p:nvSpPr>
          <p:spPr>
            <a:xfrm>
              <a:off x="4724400" y="3124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p:cNvSpPr/>
            <p:nvPr/>
          </p:nvSpPr>
          <p:spPr>
            <a:xfrm>
              <a:off x="4876800" y="3124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5029200" y="3124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0" name="TextBox 9"/>
          <p:cNvSpPr txBox="1">
            <a:spLocks noChangeArrowheads="1"/>
          </p:cNvSpPr>
          <p:nvPr/>
        </p:nvSpPr>
        <p:spPr bwMode="auto">
          <a:xfrm>
            <a:off x="4724400" y="3505200"/>
            <a:ext cx="304800" cy="523875"/>
          </a:xfrm>
          <a:prstGeom prst="rect">
            <a:avLst/>
          </a:prstGeom>
          <a:noFill/>
          <a:ln w="9525">
            <a:noFill/>
            <a:miter lim="800000"/>
            <a:headEnd/>
            <a:tailEnd/>
          </a:ln>
        </p:spPr>
        <p:txBody>
          <a:bodyPr>
            <a:spAutoFit/>
          </a:bodyPr>
          <a:lstStyle/>
          <a:p>
            <a:r>
              <a:rPr lang="en-US" sz="2800"/>
              <a:t>3</a:t>
            </a:r>
          </a:p>
        </p:txBody>
      </p:sp>
      <p:sp>
        <p:nvSpPr>
          <p:cNvPr id="7176" name="TextBox 10"/>
          <p:cNvSpPr txBox="1">
            <a:spLocks noChangeArrowheads="1"/>
          </p:cNvSpPr>
          <p:nvPr/>
        </p:nvSpPr>
        <p:spPr bwMode="auto">
          <a:xfrm>
            <a:off x="381000" y="4267200"/>
            <a:ext cx="4419600" cy="461963"/>
          </a:xfrm>
          <a:prstGeom prst="rect">
            <a:avLst/>
          </a:prstGeom>
          <a:noFill/>
          <a:ln w="9525">
            <a:noFill/>
            <a:miter lim="800000"/>
            <a:headEnd/>
            <a:tailEnd/>
          </a:ln>
        </p:spPr>
        <p:txBody>
          <a:bodyPr>
            <a:spAutoFit/>
          </a:bodyPr>
          <a:lstStyle/>
          <a:p>
            <a:r>
              <a:rPr lang="en-US" sz="2400"/>
              <a:t>How many tens do you see?</a:t>
            </a:r>
          </a:p>
        </p:txBody>
      </p:sp>
      <p:sp>
        <p:nvSpPr>
          <p:cNvPr id="18" name="TextBox 17"/>
          <p:cNvSpPr txBox="1"/>
          <p:nvPr/>
        </p:nvSpPr>
        <p:spPr>
          <a:xfrm>
            <a:off x="4572000" y="4191000"/>
            <a:ext cx="10668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3 tens</a:t>
            </a:r>
          </a:p>
        </p:txBody>
      </p:sp>
      <p:sp>
        <p:nvSpPr>
          <p:cNvPr id="19" name="TextBox 18"/>
          <p:cNvSpPr txBox="1">
            <a:spLocks noChangeArrowheads="1"/>
          </p:cNvSpPr>
          <p:nvPr/>
        </p:nvSpPr>
        <p:spPr bwMode="auto">
          <a:xfrm>
            <a:off x="381000" y="4953000"/>
            <a:ext cx="5562600" cy="461963"/>
          </a:xfrm>
          <a:prstGeom prst="rect">
            <a:avLst/>
          </a:prstGeom>
          <a:noFill/>
          <a:ln w="9525">
            <a:noFill/>
            <a:miter lim="800000"/>
            <a:headEnd/>
            <a:tailEnd/>
          </a:ln>
        </p:spPr>
        <p:txBody>
          <a:bodyPr>
            <a:spAutoFit/>
          </a:bodyPr>
          <a:lstStyle/>
          <a:p>
            <a:r>
              <a:rPr lang="en-US" sz="2400"/>
              <a:t>There are 3 tens and how many ones?</a:t>
            </a:r>
          </a:p>
        </p:txBody>
      </p:sp>
      <p:sp>
        <p:nvSpPr>
          <p:cNvPr id="20" name="TextBox 19"/>
          <p:cNvSpPr txBox="1"/>
          <p:nvPr/>
        </p:nvSpPr>
        <p:spPr>
          <a:xfrm>
            <a:off x="5867400" y="4876800"/>
            <a:ext cx="1600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zero ones</a:t>
            </a:r>
          </a:p>
        </p:txBody>
      </p:sp>
      <p:sp>
        <p:nvSpPr>
          <p:cNvPr id="21" name="TextBox 20"/>
          <p:cNvSpPr txBox="1">
            <a:spLocks noChangeArrowheads="1"/>
          </p:cNvSpPr>
          <p:nvPr/>
        </p:nvSpPr>
        <p:spPr bwMode="auto">
          <a:xfrm>
            <a:off x="5486400" y="3505200"/>
            <a:ext cx="304800" cy="523875"/>
          </a:xfrm>
          <a:prstGeom prst="rect">
            <a:avLst/>
          </a:prstGeom>
          <a:noFill/>
          <a:ln w="9525">
            <a:noFill/>
            <a:miter lim="800000"/>
            <a:headEnd/>
            <a:tailEnd/>
          </a:ln>
        </p:spPr>
        <p:txBody>
          <a:bodyPr>
            <a:spAutoFit/>
          </a:bodyPr>
          <a:lstStyle/>
          <a:p>
            <a:r>
              <a:rPr lang="en-US" sz="2800"/>
              <a:t>0</a:t>
            </a:r>
          </a:p>
        </p:txBody>
      </p:sp>
      <p:sp>
        <p:nvSpPr>
          <p:cNvPr id="22" name="TextBox 21"/>
          <p:cNvSpPr txBox="1">
            <a:spLocks noChangeArrowheads="1"/>
          </p:cNvSpPr>
          <p:nvPr/>
        </p:nvSpPr>
        <p:spPr bwMode="auto">
          <a:xfrm>
            <a:off x="381000" y="5562600"/>
            <a:ext cx="5562600" cy="461963"/>
          </a:xfrm>
          <a:prstGeom prst="rect">
            <a:avLst/>
          </a:prstGeom>
          <a:noFill/>
          <a:ln w="9525">
            <a:noFill/>
            <a:miter lim="800000"/>
            <a:headEnd/>
            <a:tailEnd/>
          </a:ln>
        </p:spPr>
        <p:txBody>
          <a:bodyPr>
            <a:spAutoFit/>
          </a:bodyPr>
          <a:lstStyle/>
          <a:p>
            <a:r>
              <a:rPr lang="en-US" sz="2400"/>
              <a:t>3 tens = 30 ones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horizontal)">
                                      <p:cBhvr>
                                        <p:cTn id="13" dur="500"/>
                                        <p:tgtEl>
                                          <p:spTgt spid="1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8195" name="TextBox 2"/>
          <p:cNvSpPr txBox="1">
            <a:spLocks noChangeArrowheads="1"/>
          </p:cNvSpPr>
          <p:nvPr/>
        </p:nvSpPr>
        <p:spPr bwMode="auto">
          <a:xfrm>
            <a:off x="1066800" y="228600"/>
            <a:ext cx="6934200" cy="708025"/>
          </a:xfrm>
          <a:prstGeom prst="rect">
            <a:avLst/>
          </a:prstGeom>
          <a:noFill/>
          <a:ln w="9525">
            <a:noFill/>
            <a:miter lim="800000"/>
            <a:headEnd/>
            <a:tailEnd/>
          </a:ln>
        </p:spPr>
        <p:txBody>
          <a:bodyPr>
            <a:spAutoFit/>
          </a:bodyPr>
          <a:lstStyle/>
          <a:p>
            <a:r>
              <a:rPr lang="en-US" sz="4000"/>
              <a:t>Fluency-Decimal Place Value</a:t>
            </a:r>
          </a:p>
        </p:txBody>
      </p:sp>
      <p:pic>
        <p:nvPicPr>
          <p:cNvPr id="8196" name="Picture 5"/>
          <p:cNvPicPr>
            <a:picLocks noChangeAspect="1" noChangeArrowheads="1"/>
          </p:cNvPicPr>
          <p:nvPr/>
        </p:nvPicPr>
        <p:blipFill>
          <a:blip r:embed="rId2" cstate="print"/>
          <a:srcRect/>
          <a:stretch>
            <a:fillRect/>
          </a:stretch>
        </p:blipFill>
        <p:spPr bwMode="auto">
          <a:xfrm>
            <a:off x="120650" y="990600"/>
            <a:ext cx="9023350" cy="2133600"/>
          </a:xfrm>
          <a:prstGeom prst="rect">
            <a:avLst/>
          </a:prstGeom>
          <a:noFill/>
          <a:ln w="9525">
            <a:noFill/>
            <a:miter lim="800000"/>
            <a:headEnd/>
            <a:tailEnd/>
          </a:ln>
        </p:spPr>
      </p:pic>
      <p:grpSp>
        <p:nvGrpSpPr>
          <p:cNvPr id="2" name="Group 8"/>
          <p:cNvGrpSpPr>
            <a:grpSpLocks/>
          </p:cNvGrpSpPr>
          <p:nvPr/>
        </p:nvGrpSpPr>
        <p:grpSpPr bwMode="auto">
          <a:xfrm>
            <a:off x="6172200" y="2133600"/>
            <a:ext cx="381000" cy="76200"/>
            <a:chOff x="4724400" y="3124200"/>
            <a:chExt cx="381000" cy="76200"/>
          </a:xfrm>
        </p:grpSpPr>
        <p:sp>
          <p:nvSpPr>
            <p:cNvPr id="8" name="Oval 7"/>
            <p:cNvSpPr/>
            <p:nvPr/>
          </p:nvSpPr>
          <p:spPr>
            <a:xfrm>
              <a:off x="4724400" y="3124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p:cNvSpPr/>
            <p:nvPr/>
          </p:nvSpPr>
          <p:spPr>
            <a:xfrm>
              <a:off x="4876800" y="3124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5029200" y="3124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0" name="TextBox 9"/>
          <p:cNvSpPr txBox="1">
            <a:spLocks noChangeArrowheads="1"/>
          </p:cNvSpPr>
          <p:nvPr/>
        </p:nvSpPr>
        <p:spPr bwMode="auto">
          <a:xfrm>
            <a:off x="6248400" y="2438400"/>
            <a:ext cx="304800" cy="523875"/>
          </a:xfrm>
          <a:prstGeom prst="rect">
            <a:avLst/>
          </a:prstGeom>
          <a:noFill/>
          <a:ln w="9525">
            <a:noFill/>
            <a:miter lim="800000"/>
            <a:headEnd/>
            <a:tailEnd/>
          </a:ln>
        </p:spPr>
        <p:txBody>
          <a:bodyPr>
            <a:spAutoFit/>
          </a:bodyPr>
          <a:lstStyle/>
          <a:p>
            <a:r>
              <a:rPr lang="en-US" sz="2800"/>
              <a:t>3</a:t>
            </a:r>
          </a:p>
        </p:txBody>
      </p:sp>
      <p:sp>
        <p:nvSpPr>
          <p:cNvPr id="8199" name="TextBox 10"/>
          <p:cNvSpPr txBox="1">
            <a:spLocks noChangeArrowheads="1"/>
          </p:cNvSpPr>
          <p:nvPr/>
        </p:nvSpPr>
        <p:spPr bwMode="auto">
          <a:xfrm>
            <a:off x="304800" y="3429000"/>
            <a:ext cx="4876800" cy="461963"/>
          </a:xfrm>
          <a:prstGeom prst="rect">
            <a:avLst/>
          </a:prstGeom>
          <a:noFill/>
          <a:ln w="9525">
            <a:noFill/>
            <a:miter lim="800000"/>
            <a:headEnd/>
            <a:tailEnd/>
          </a:ln>
        </p:spPr>
        <p:txBody>
          <a:bodyPr>
            <a:spAutoFit/>
          </a:bodyPr>
          <a:lstStyle/>
          <a:p>
            <a:r>
              <a:rPr lang="en-US" sz="2400"/>
              <a:t>How many tenths do you see?</a:t>
            </a:r>
          </a:p>
        </p:txBody>
      </p:sp>
      <p:sp>
        <p:nvSpPr>
          <p:cNvPr id="18" name="TextBox 17"/>
          <p:cNvSpPr txBox="1"/>
          <p:nvPr/>
        </p:nvSpPr>
        <p:spPr>
          <a:xfrm>
            <a:off x="4876800" y="3429000"/>
            <a:ext cx="14478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3 tenths</a:t>
            </a:r>
          </a:p>
        </p:txBody>
      </p:sp>
      <p:sp>
        <p:nvSpPr>
          <p:cNvPr id="19" name="TextBox 18"/>
          <p:cNvSpPr txBox="1">
            <a:spLocks noChangeArrowheads="1"/>
          </p:cNvSpPr>
          <p:nvPr/>
        </p:nvSpPr>
        <p:spPr bwMode="auto">
          <a:xfrm>
            <a:off x="304800" y="4114800"/>
            <a:ext cx="6172200" cy="461963"/>
          </a:xfrm>
          <a:prstGeom prst="rect">
            <a:avLst/>
          </a:prstGeom>
          <a:noFill/>
          <a:ln w="9525">
            <a:noFill/>
            <a:miter lim="800000"/>
            <a:headEnd/>
            <a:tailEnd/>
          </a:ln>
        </p:spPr>
        <p:txBody>
          <a:bodyPr>
            <a:spAutoFit/>
          </a:bodyPr>
          <a:lstStyle/>
          <a:p>
            <a:r>
              <a:rPr lang="en-US" sz="2400"/>
              <a:t>There are 3 tenths and how many ones?</a:t>
            </a:r>
          </a:p>
        </p:txBody>
      </p:sp>
      <p:sp>
        <p:nvSpPr>
          <p:cNvPr id="20" name="TextBox 19"/>
          <p:cNvSpPr txBox="1"/>
          <p:nvPr/>
        </p:nvSpPr>
        <p:spPr>
          <a:xfrm>
            <a:off x="6172200" y="4191000"/>
            <a:ext cx="1600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zero ones</a:t>
            </a:r>
          </a:p>
        </p:txBody>
      </p:sp>
      <p:sp>
        <p:nvSpPr>
          <p:cNvPr id="21" name="TextBox 20"/>
          <p:cNvSpPr txBox="1">
            <a:spLocks noChangeArrowheads="1"/>
          </p:cNvSpPr>
          <p:nvPr/>
        </p:nvSpPr>
        <p:spPr bwMode="auto">
          <a:xfrm>
            <a:off x="5486400" y="2438400"/>
            <a:ext cx="304800" cy="523875"/>
          </a:xfrm>
          <a:prstGeom prst="rect">
            <a:avLst/>
          </a:prstGeom>
          <a:noFill/>
          <a:ln w="9525">
            <a:noFill/>
            <a:miter lim="800000"/>
            <a:headEnd/>
            <a:tailEnd/>
          </a:ln>
        </p:spPr>
        <p:txBody>
          <a:bodyPr>
            <a:spAutoFit/>
          </a:bodyPr>
          <a:lstStyle/>
          <a:p>
            <a:r>
              <a:rPr lang="en-US" sz="2800"/>
              <a:t>0</a:t>
            </a:r>
          </a:p>
        </p:txBody>
      </p:sp>
      <p:sp>
        <p:nvSpPr>
          <p:cNvPr id="22" name="TextBox 21"/>
          <p:cNvSpPr txBox="1">
            <a:spLocks noChangeArrowheads="1"/>
          </p:cNvSpPr>
          <p:nvPr/>
        </p:nvSpPr>
        <p:spPr bwMode="auto">
          <a:xfrm>
            <a:off x="381000" y="4953000"/>
            <a:ext cx="5562600" cy="461963"/>
          </a:xfrm>
          <a:prstGeom prst="rect">
            <a:avLst/>
          </a:prstGeom>
          <a:noFill/>
          <a:ln w="9525">
            <a:noFill/>
            <a:miter lim="800000"/>
            <a:headEnd/>
            <a:tailEnd/>
          </a:ln>
        </p:spPr>
        <p:txBody>
          <a:bodyPr>
            <a:spAutoFit/>
          </a:bodyPr>
          <a:lstStyle/>
          <a:p>
            <a:r>
              <a:rPr lang="en-US" sz="2400"/>
              <a:t>3 tenths = 0.3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horizontal)">
                                      <p:cBhvr>
                                        <p:cTn id="13" dur="500"/>
                                        <p:tgtEl>
                                          <p:spTgt spid="1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9219" name="TextBox 2"/>
          <p:cNvSpPr txBox="1">
            <a:spLocks noChangeArrowheads="1"/>
          </p:cNvSpPr>
          <p:nvPr/>
        </p:nvSpPr>
        <p:spPr bwMode="auto">
          <a:xfrm>
            <a:off x="1066800" y="228600"/>
            <a:ext cx="6934200" cy="708025"/>
          </a:xfrm>
          <a:prstGeom prst="rect">
            <a:avLst/>
          </a:prstGeom>
          <a:noFill/>
          <a:ln w="9525">
            <a:noFill/>
            <a:miter lim="800000"/>
            <a:headEnd/>
            <a:tailEnd/>
          </a:ln>
        </p:spPr>
        <p:txBody>
          <a:bodyPr>
            <a:spAutoFit/>
          </a:bodyPr>
          <a:lstStyle/>
          <a:p>
            <a:r>
              <a:rPr lang="en-US" sz="4000"/>
              <a:t>Fluency-Decimal Place Value</a:t>
            </a:r>
          </a:p>
        </p:txBody>
      </p:sp>
      <p:pic>
        <p:nvPicPr>
          <p:cNvPr id="9220" name="Picture 5"/>
          <p:cNvPicPr>
            <a:picLocks noChangeAspect="1" noChangeArrowheads="1"/>
          </p:cNvPicPr>
          <p:nvPr/>
        </p:nvPicPr>
        <p:blipFill>
          <a:blip r:embed="rId2" cstate="print"/>
          <a:srcRect/>
          <a:stretch>
            <a:fillRect/>
          </a:stretch>
        </p:blipFill>
        <p:spPr bwMode="auto">
          <a:xfrm>
            <a:off x="104775" y="990600"/>
            <a:ext cx="9023350" cy="2133600"/>
          </a:xfrm>
          <a:prstGeom prst="rect">
            <a:avLst/>
          </a:prstGeom>
          <a:noFill/>
          <a:ln w="9525">
            <a:noFill/>
            <a:miter lim="800000"/>
            <a:headEnd/>
            <a:tailEnd/>
          </a:ln>
        </p:spPr>
      </p:pic>
      <p:sp>
        <p:nvSpPr>
          <p:cNvPr id="9221" name="TextBox 10"/>
          <p:cNvSpPr txBox="1">
            <a:spLocks noChangeArrowheads="1"/>
          </p:cNvSpPr>
          <p:nvPr/>
        </p:nvSpPr>
        <p:spPr bwMode="auto">
          <a:xfrm>
            <a:off x="76200" y="3429000"/>
            <a:ext cx="8763000" cy="461963"/>
          </a:xfrm>
          <a:prstGeom prst="rect">
            <a:avLst/>
          </a:prstGeom>
          <a:noFill/>
          <a:ln w="9525">
            <a:noFill/>
            <a:miter lim="800000"/>
            <a:headEnd/>
            <a:tailEnd/>
          </a:ln>
        </p:spPr>
        <p:txBody>
          <a:bodyPr>
            <a:spAutoFit/>
          </a:bodyPr>
          <a:lstStyle/>
          <a:p>
            <a:r>
              <a:rPr lang="en-US" sz="2400"/>
              <a:t>4 tenths = ______ </a:t>
            </a:r>
            <a:r>
              <a:rPr lang="en-US"/>
              <a:t>(Show the answer in your place value chart.)</a:t>
            </a:r>
          </a:p>
        </p:txBody>
      </p:sp>
      <p:grpSp>
        <p:nvGrpSpPr>
          <p:cNvPr id="2" name="Group 3"/>
          <p:cNvGrpSpPr>
            <a:grpSpLocks/>
          </p:cNvGrpSpPr>
          <p:nvPr/>
        </p:nvGrpSpPr>
        <p:grpSpPr bwMode="auto">
          <a:xfrm>
            <a:off x="6096000" y="2057400"/>
            <a:ext cx="533400" cy="76200"/>
            <a:chOff x="4343400" y="1981200"/>
            <a:chExt cx="533400" cy="76200"/>
          </a:xfrm>
        </p:grpSpPr>
        <p:sp>
          <p:nvSpPr>
            <p:cNvPr id="16" name="Oval 15"/>
            <p:cNvSpPr/>
            <p:nvPr/>
          </p:nvSpPr>
          <p:spPr>
            <a:xfrm>
              <a:off x="4343400" y="1981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Oval 16"/>
            <p:cNvSpPr/>
            <p:nvPr/>
          </p:nvSpPr>
          <p:spPr>
            <a:xfrm>
              <a:off x="4495800" y="1981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p:cNvSpPr/>
            <p:nvPr/>
          </p:nvSpPr>
          <p:spPr>
            <a:xfrm>
              <a:off x="4648200" y="1981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Oval 23"/>
            <p:cNvSpPr/>
            <p:nvPr/>
          </p:nvSpPr>
          <p:spPr>
            <a:xfrm>
              <a:off x="4800600" y="19812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5" name="TextBox 24"/>
          <p:cNvSpPr txBox="1">
            <a:spLocks noChangeArrowheads="1"/>
          </p:cNvSpPr>
          <p:nvPr/>
        </p:nvSpPr>
        <p:spPr bwMode="auto">
          <a:xfrm>
            <a:off x="5486400" y="2438400"/>
            <a:ext cx="304800" cy="523875"/>
          </a:xfrm>
          <a:prstGeom prst="rect">
            <a:avLst/>
          </a:prstGeom>
          <a:noFill/>
          <a:ln w="9525">
            <a:noFill/>
            <a:miter lim="800000"/>
            <a:headEnd/>
            <a:tailEnd/>
          </a:ln>
        </p:spPr>
        <p:txBody>
          <a:bodyPr>
            <a:spAutoFit/>
          </a:bodyPr>
          <a:lstStyle/>
          <a:p>
            <a:r>
              <a:rPr lang="en-US" sz="2800"/>
              <a:t>0</a:t>
            </a:r>
          </a:p>
        </p:txBody>
      </p:sp>
      <p:sp>
        <p:nvSpPr>
          <p:cNvPr id="26" name="TextBox 25"/>
          <p:cNvSpPr txBox="1">
            <a:spLocks noChangeArrowheads="1"/>
          </p:cNvSpPr>
          <p:nvPr/>
        </p:nvSpPr>
        <p:spPr bwMode="auto">
          <a:xfrm>
            <a:off x="6172200" y="2438400"/>
            <a:ext cx="304800" cy="523875"/>
          </a:xfrm>
          <a:prstGeom prst="rect">
            <a:avLst/>
          </a:prstGeom>
          <a:noFill/>
          <a:ln w="9525">
            <a:noFill/>
            <a:miter lim="800000"/>
            <a:headEnd/>
            <a:tailEnd/>
          </a:ln>
        </p:spPr>
        <p:txBody>
          <a:bodyPr>
            <a:spAutoFit/>
          </a:bodyPr>
          <a:lstStyle/>
          <a:p>
            <a:r>
              <a:rPr lang="en-US" sz="2800"/>
              <a:t>4</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ln w="76200">
            <a:solidFill>
              <a:srgbClr val="92D050"/>
            </a:solidFill>
          </a:ln>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a:p>
        </p:txBody>
      </p:sp>
      <p:sp>
        <p:nvSpPr>
          <p:cNvPr id="10243" name="TextBox 2"/>
          <p:cNvSpPr txBox="1">
            <a:spLocks noChangeArrowheads="1"/>
          </p:cNvSpPr>
          <p:nvPr/>
        </p:nvSpPr>
        <p:spPr bwMode="auto">
          <a:xfrm>
            <a:off x="1066800" y="152400"/>
            <a:ext cx="6934200" cy="708025"/>
          </a:xfrm>
          <a:prstGeom prst="rect">
            <a:avLst/>
          </a:prstGeom>
          <a:noFill/>
          <a:ln w="9525">
            <a:noFill/>
            <a:miter lim="800000"/>
            <a:headEnd/>
            <a:tailEnd/>
          </a:ln>
        </p:spPr>
        <p:txBody>
          <a:bodyPr>
            <a:spAutoFit/>
          </a:bodyPr>
          <a:lstStyle/>
          <a:p>
            <a:r>
              <a:rPr lang="en-US" sz="4000"/>
              <a:t>Fluency-Decimal Place Value</a:t>
            </a:r>
          </a:p>
        </p:txBody>
      </p:sp>
      <p:pic>
        <p:nvPicPr>
          <p:cNvPr id="10244" name="Picture 5"/>
          <p:cNvPicPr>
            <a:picLocks noChangeAspect="1" noChangeArrowheads="1"/>
          </p:cNvPicPr>
          <p:nvPr/>
        </p:nvPicPr>
        <p:blipFill>
          <a:blip r:embed="rId2" cstate="print"/>
          <a:srcRect/>
          <a:stretch>
            <a:fillRect/>
          </a:stretch>
        </p:blipFill>
        <p:spPr bwMode="auto">
          <a:xfrm>
            <a:off x="115888" y="762000"/>
            <a:ext cx="9024937" cy="2133600"/>
          </a:xfrm>
          <a:prstGeom prst="rect">
            <a:avLst/>
          </a:prstGeom>
          <a:noFill/>
          <a:ln w="9525">
            <a:noFill/>
            <a:miter lim="800000"/>
            <a:headEnd/>
            <a:tailEnd/>
          </a:ln>
        </p:spPr>
      </p:pic>
      <p:sp>
        <p:nvSpPr>
          <p:cNvPr id="27" name="TextBox 26"/>
          <p:cNvSpPr txBox="1">
            <a:spLocks noChangeArrowheads="1"/>
          </p:cNvSpPr>
          <p:nvPr/>
        </p:nvSpPr>
        <p:spPr bwMode="auto">
          <a:xfrm>
            <a:off x="152400" y="3352800"/>
            <a:ext cx="8763000" cy="461963"/>
          </a:xfrm>
          <a:prstGeom prst="rect">
            <a:avLst/>
          </a:prstGeom>
          <a:noFill/>
          <a:ln w="9525">
            <a:noFill/>
            <a:miter lim="800000"/>
            <a:headEnd/>
            <a:tailEnd/>
          </a:ln>
        </p:spPr>
        <p:txBody>
          <a:bodyPr>
            <a:spAutoFit/>
          </a:bodyPr>
          <a:lstStyle/>
          <a:p>
            <a:r>
              <a:rPr lang="en-US" sz="2400"/>
              <a:t>3 hundredths = ______ </a:t>
            </a:r>
            <a:r>
              <a:rPr lang="en-US"/>
              <a:t>(Show the answer in your place value chart.)</a:t>
            </a:r>
          </a:p>
        </p:txBody>
      </p:sp>
      <p:sp>
        <p:nvSpPr>
          <p:cNvPr id="13" name="TextBox 12"/>
          <p:cNvSpPr txBox="1">
            <a:spLocks noChangeArrowheads="1"/>
          </p:cNvSpPr>
          <p:nvPr/>
        </p:nvSpPr>
        <p:spPr bwMode="auto">
          <a:xfrm>
            <a:off x="152400" y="4038600"/>
            <a:ext cx="8763000" cy="461963"/>
          </a:xfrm>
          <a:prstGeom prst="rect">
            <a:avLst/>
          </a:prstGeom>
          <a:noFill/>
          <a:ln w="9525">
            <a:noFill/>
            <a:miter lim="800000"/>
            <a:headEnd/>
            <a:tailEnd/>
          </a:ln>
        </p:spPr>
        <p:txBody>
          <a:bodyPr>
            <a:spAutoFit/>
          </a:bodyPr>
          <a:lstStyle/>
          <a:p>
            <a:r>
              <a:rPr lang="en-US" sz="2400"/>
              <a:t>43 hundredths = ______ </a:t>
            </a:r>
            <a:r>
              <a:rPr lang="en-US"/>
              <a:t>(Show the answer in your place value chart.)</a:t>
            </a:r>
          </a:p>
        </p:txBody>
      </p:sp>
      <p:sp>
        <p:nvSpPr>
          <p:cNvPr id="14" name="TextBox 13"/>
          <p:cNvSpPr txBox="1">
            <a:spLocks noChangeArrowheads="1"/>
          </p:cNvSpPr>
          <p:nvPr/>
        </p:nvSpPr>
        <p:spPr bwMode="auto">
          <a:xfrm>
            <a:off x="152400" y="4648200"/>
            <a:ext cx="8763000" cy="461963"/>
          </a:xfrm>
          <a:prstGeom prst="rect">
            <a:avLst/>
          </a:prstGeom>
          <a:noFill/>
          <a:ln w="9525">
            <a:noFill/>
            <a:miter lim="800000"/>
            <a:headEnd/>
            <a:tailEnd/>
          </a:ln>
        </p:spPr>
        <p:txBody>
          <a:bodyPr>
            <a:spAutoFit/>
          </a:bodyPr>
          <a:lstStyle/>
          <a:p>
            <a:r>
              <a:rPr lang="en-US" sz="2400"/>
              <a:t>5 hundredths = ______ </a:t>
            </a:r>
            <a:r>
              <a:rPr lang="en-US"/>
              <a:t>(Show the answer in your place value chart.)</a:t>
            </a:r>
          </a:p>
        </p:txBody>
      </p:sp>
      <p:sp>
        <p:nvSpPr>
          <p:cNvPr id="15" name="TextBox 14"/>
          <p:cNvSpPr txBox="1">
            <a:spLocks noChangeArrowheads="1"/>
          </p:cNvSpPr>
          <p:nvPr/>
        </p:nvSpPr>
        <p:spPr bwMode="auto">
          <a:xfrm>
            <a:off x="152400" y="5257800"/>
            <a:ext cx="8763000" cy="461963"/>
          </a:xfrm>
          <a:prstGeom prst="rect">
            <a:avLst/>
          </a:prstGeom>
          <a:noFill/>
          <a:ln w="9525">
            <a:noFill/>
            <a:miter lim="800000"/>
            <a:headEnd/>
            <a:tailEnd/>
          </a:ln>
        </p:spPr>
        <p:txBody>
          <a:bodyPr>
            <a:spAutoFit/>
          </a:bodyPr>
          <a:lstStyle/>
          <a:p>
            <a:r>
              <a:rPr lang="en-US" sz="2400"/>
              <a:t>35 hundredths = ______ </a:t>
            </a:r>
            <a:r>
              <a:rPr lang="en-US"/>
              <a:t>(Show the answer in your place value chart.)</a:t>
            </a:r>
          </a:p>
        </p:txBody>
      </p:sp>
      <p:sp>
        <p:nvSpPr>
          <p:cNvPr id="18" name="TextBox 17"/>
          <p:cNvSpPr txBox="1">
            <a:spLocks noChangeArrowheads="1"/>
          </p:cNvSpPr>
          <p:nvPr/>
        </p:nvSpPr>
        <p:spPr bwMode="auto">
          <a:xfrm>
            <a:off x="152400" y="5943600"/>
            <a:ext cx="8763000" cy="738188"/>
          </a:xfrm>
          <a:prstGeom prst="rect">
            <a:avLst/>
          </a:prstGeom>
          <a:noFill/>
          <a:ln w="9525">
            <a:noFill/>
            <a:miter lim="800000"/>
            <a:headEnd/>
            <a:tailEnd/>
          </a:ln>
        </p:spPr>
        <p:txBody>
          <a:bodyPr>
            <a:spAutoFit/>
          </a:bodyPr>
          <a:lstStyle/>
          <a:p>
            <a:r>
              <a:rPr lang="en-US" sz="2400"/>
              <a:t>7 ones 35 hundredths = ______ </a:t>
            </a:r>
            <a:r>
              <a:rPr lang="en-US"/>
              <a:t>(Show the answer in your place value chart.)</a:t>
            </a:r>
          </a:p>
        </p:txBody>
      </p:sp>
      <p:sp>
        <p:nvSpPr>
          <p:cNvPr id="10250" name="TextBox 1"/>
          <p:cNvSpPr txBox="1">
            <a:spLocks noChangeArrowheads="1"/>
          </p:cNvSpPr>
          <p:nvPr/>
        </p:nvSpPr>
        <p:spPr bwMode="auto">
          <a:xfrm>
            <a:off x="228600" y="2895600"/>
            <a:ext cx="8534400" cy="381000"/>
          </a:xfrm>
          <a:prstGeom prst="rect">
            <a:avLst/>
          </a:prstGeom>
          <a:noFill/>
          <a:ln w="9525">
            <a:noFill/>
            <a:miter lim="800000"/>
            <a:headEnd/>
            <a:tailEnd/>
          </a:ln>
        </p:spPr>
        <p:txBody>
          <a:bodyPr>
            <a:spAutoFit/>
          </a:bodyPr>
          <a:lstStyle/>
          <a:p>
            <a:r>
              <a:rPr lang="en-US" b="1" i="1"/>
              <a:t>Reminder: Draw disks first and then write the number underneath</a:t>
            </a:r>
            <a:r>
              <a:rPr lang="en-US"/>
              <a:t>.</a:t>
            </a:r>
          </a:p>
        </p:txBody>
      </p:sp>
      <p:sp>
        <p:nvSpPr>
          <p:cNvPr id="19" name="TextBox 18"/>
          <p:cNvSpPr txBox="1"/>
          <p:nvPr/>
        </p:nvSpPr>
        <p:spPr>
          <a:xfrm>
            <a:off x="2438400" y="3276600"/>
            <a:ext cx="838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0.03</a:t>
            </a:r>
          </a:p>
        </p:txBody>
      </p:sp>
      <p:sp>
        <p:nvSpPr>
          <p:cNvPr id="20" name="TextBox 19"/>
          <p:cNvSpPr txBox="1"/>
          <p:nvPr/>
        </p:nvSpPr>
        <p:spPr>
          <a:xfrm>
            <a:off x="2438400" y="3962400"/>
            <a:ext cx="9144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0.43</a:t>
            </a:r>
          </a:p>
        </p:txBody>
      </p:sp>
      <p:sp>
        <p:nvSpPr>
          <p:cNvPr id="21" name="TextBox 20"/>
          <p:cNvSpPr txBox="1"/>
          <p:nvPr/>
        </p:nvSpPr>
        <p:spPr>
          <a:xfrm>
            <a:off x="2438400" y="4648200"/>
            <a:ext cx="838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0.05</a:t>
            </a:r>
          </a:p>
        </p:txBody>
      </p:sp>
      <p:sp>
        <p:nvSpPr>
          <p:cNvPr id="22" name="TextBox 21"/>
          <p:cNvSpPr txBox="1"/>
          <p:nvPr/>
        </p:nvSpPr>
        <p:spPr>
          <a:xfrm>
            <a:off x="2514600" y="5257800"/>
            <a:ext cx="838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0.35</a:t>
            </a:r>
          </a:p>
        </p:txBody>
      </p:sp>
      <p:sp>
        <p:nvSpPr>
          <p:cNvPr id="28" name="TextBox 27"/>
          <p:cNvSpPr txBox="1"/>
          <p:nvPr/>
        </p:nvSpPr>
        <p:spPr>
          <a:xfrm>
            <a:off x="3657600" y="5867400"/>
            <a:ext cx="838200" cy="523220"/>
          </a:xfrm>
          <a:prstGeom prst="rect">
            <a:avLst/>
          </a:prstGeom>
          <a:solidFill>
            <a:srgbClr val="FFFF00"/>
          </a:solidFill>
          <a:ln w="38100">
            <a:solidFill>
              <a:srgbClr val="FF6600"/>
            </a:solidFill>
          </a:ln>
        </p:spPr>
        <p:txBody>
          <a:bodyPr>
            <a:spAutoFit/>
          </a:bodyPr>
          <a:lstStyle/>
          <a:p>
            <a:pPr algn="ctr" fontAlgn="auto">
              <a:spcBef>
                <a:spcPts val="0"/>
              </a:spcBef>
              <a:spcAft>
                <a:spcPts val="0"/>
              </a:spcAft>
              <a:defRPr/>
            </a:pPr>
            <a:r>
              <a:rPr lang="en-US" sz="2800" dirty="0">
                <a:ln>
                  <a:solidFill>
                    <a:srgbClr val="FF6600"/>
                  </a:solidFill>
                </a:ln>
                <a:solidFill>
                  <a:srgbClr val="FF6600"/>
                </a:solidFill>
                <a:latin typeface="+mn-lt"/>
                <a:cs typeface="+mn-cs"/>
              </a:rPr>
              <a:t>7.35</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linds(horizontal)">
                                      <p:cBhvr>
                                        <p:cTn id="13" dur="500"/>
                                        <p:tgtEl>
                                          <p:spTgt spid="1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horizontal)">
                                      <p:cBhvr>
                                        <p:cTn id="24" dur="500"/>
                                        <p:tgtEl>
                                          <p:spTgt spid="2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linds(horizontal)">
                                      <p:cBhvr>
                                        <p:cTn id="35" dur="500"/>
                                        <p:tgtEl>
                                          <p:spTgt spid="2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10" fill="hold"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linds(horizontal)">
                                      <p:cBhvr>
                                        <p:cTn id="46" dur="500"/>
                                        <p:tgtEl>
                                          <p:spTgt spid="2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blinds(horizontal)">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 grpId="0"/>
      <p:bldP spid="14" grpId="0"/>
      <p:bldP spid="15" grpId="0"/>
      <p:bldP spid="18" grpId="0"/>
    </p:bldLst>
  </p:timing>
</p:sld>
</file>

<file path=ppt/theme/theme1.xml><?xml version="1.0" encoding="utf-8"?>
<a:theme xmlns:a="http://schemas.openxmlformats.org/drawingml/2006/main" name="Office Theme">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974</TotalTime>
  <Words>1671</Words>
  <Application>Microsoft Office PowerPoint</Application>
  <PresentationFormat>On-screen Show (4:3)</PresentationFormat>
  <Paragraphs>266</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Math Module 1  Place Value and Decimal Fractions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Upper Dublin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Julie Ranck</dc:creator>
  <cp:lastModifiedBy>Chelsea Torresani</cp:lastModifiedBy>
  <cp:revision>70</cp:revision>
  <dcterms:created xsi:type="dcterms:W3CDTF">2014-06-24T14:38:02Z</dcterms:created>
  <dcterms:modified xsi:type="dcterms:W3CDTF">2014-09-02T20:50:50Z</dcterms:modified>
</cp:coreProperties>
</file>